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media/image1.jpeg" ContentType="image/jpeg"/>
  <Override PartName="/ppt/media/image2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 b="def" i="def"/>
      <a:tcStyle>
        <a:tcBdr/>
        <a:fill>
          <a:solidFill>
            <a:srgbClr val="F3F9F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3" name="Shape 53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Arial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ITYCOL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" cy="1173163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Shape 18"/>
          <p:cNvSpPr/>
          <p:nvPr/>
        </p:nvSpPr>
        <p:spPr>
          <a:xfrm>
            <a:off x="1524000" y="304800"/>
            <a:ext cx="6096000" cy="653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2600"/>
              </a:spcBef>
              <a:defRPr sz="4400">
                <a:latin typeface="新細明體"/>
                <a:ea typeface="新細明體"/>
                <a:cs typeface="新細明體"/>
                <a:sym typeface="新細明體"/>
              </a:defRPr>
            </a:lvl1pPr>
          </a:lstStyle>
          <a:p>
            <a:pPr/>
            <a:r>
              <a:t>Music Appreciation</a:t>
            </a:r>
          </a:p>
        </p:txBody>
      </p:sp>
      <p:sp>
        <p:nvSpPr>
          <p:cNvPr id="19" name="Shape 19"/>
          <p:cNvSpPr/>
          <p:nvPr/>
        </p:nvSpPr>
        <p:spPr>
          <a:xfrm>
            <a:off x="-1" y="1219200"/>
            <a:ext cx="914400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0" name="Shape 20"/>
          <p:cNvSpPr/>
          <p:nvPr/>
        </p:nvSpPr>
        <p:spPr>
          <a:xfrm>
            <a:off x="-1" y="6096000"/>
            <a:ext cx="914400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21" name="ccsf_logi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43400" y="6248400"/>
            <a:ext cx="838200" cy="45085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hape 2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3" name="Shape 23"/>
          <p:cNvSpPr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24" name="Shape 24"/>
          <p:cNvSpPr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5" name="CITYCOL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924800" y="0"/>
            <a:ext cx="1219200" cy="11731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CITYCOL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" cy="1173163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Shape 40"/>
          <p:cNvSpPr/>
          <p:nvPr/>
        </p:nvSpPr>
        <p:spPr>
          <a:xfrm>
            <a:off x="1524000" y="259972"/>
            <a:ext cx="6096000" cy="1661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2600"/>
              </a:spcBef>
              <a:defRPr sz="4400">
                <a:latin typeface="新細明體"/>
                <a:ea typeface="新細明體"/>
                <a:cs typeface="新細明體"/>
                <a:sym typeface="新細明體"/>
              </a:defRPr>
            </a:lvl1pPr>
          </a:lstStyle>
          <a:p>
            <a:pPr/>
            <a:r>
              <a:t>Music Appreciation</a:t>
            </a:r>
          </a:p>
        </p:txBody>
      </p:sp>
      <p:sp>
        <p:nvSpPr>
          <p:cNvPr id="41" name="Shape 41"/>
          <p:cNvSpPr/>
          <p:nvPr/>
        </p:nvSpPr>
        <p:spPr>
          <a:xfrm>
            <a:off x="-1" y="1219200"/>
            <a:ext cx="914400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2" name="Shape 42"/>
          <p:cNvSpPr/>
          <p:nvPr/>
        </p:nvSpPr>
        <p:spPr>
          <a:xfrm>
            <a:off x="-1" y="6096000"/>
            <a:ext cx="914400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43" name="ccsf_logi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43400" y="6248400"/>
            <a:ext cx="838200" cy="450850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Shape 4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5" name="Shape 45"/>
          <p:cNvSpPr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6" name="CITYCOL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924800" y="0"/>
            <a:ext cx="1219200" cy="11731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ITYCOL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" cy="1173163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HONGKO1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772400" y="152400"/>
            <a:ext cx="1219200" cy="10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hape 4"/>
          <p:cNvSpPr/>
          <p:nvPr/>
        </p:nvSpPr>
        <p:spPr>
          <a:xfrm>
            <a:off x="1524000" y="304800"/>
            <a:ext cx="6096000" cy="653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2600"/>
              </a:spcBef>
              <a:defRPr sz="4400">
                <a:latin typeface="新細明體"/>
                <a:ea typeface="新細明體"/>
                <a:cs typeface="新細明體"/>
                <a:sym typeface="新細明體"/>
              </a:defRPr>
            </a:lvl1pPr>
          </a:lstStyle>
          <a:p>
            <a:pPr/>
            <a:r>
              <a:t>Music of East Asia</a:t>
            </a:r>
          </a:p>
        </p:txBody>
      </p:sp>
      <p:sp>
        <p:nvSpPr>
          <p:cNvPr id="5" name="Shape 5"/>
          <p:cNvSpPr/>
          <p:nvPr/>
        </p:nvSpPr>
        <p:spPr>
          <a:xfrm>
            <a:off x="-1" y="1219200"/>
            <a:ext cx="914400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" name="Shape 6"/>
          <p:cNvSpPr/>
          <p:nvPr/>
        </p:nvSpPr>
        <p:spPr>
          <a:xfrm>
            <a:off x="-1" y="6096000"/>
            <a:ext cx="914400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7" name="ccsf_logi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343400" y="6248400"/>
            <a:ext cx="838200" cy="450850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hape 8"/>
          <p:cNvSpPr/>
          <p:nvPr>
            <p:ph type="sldNum" sz="quarter" idx="2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r">
              <a:defRPr sz="1400"/>
            </a:lvl1pPr>
          </a:lstStyle>
          <a:p>
            <a:pPr/>
            <a:fld id="{86CB4B4D-7CA3-9044-876B-883B54F8677D}" type="slidenum"/>
          </a:p>
        </p:txBody>
      </p:sp>
      <p:sp>
        <p:nvSpPr>
          <p:cNvPr id="9" name="Shape 9"/>
          <p:cNvSpPr/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10" name="Shape 10"/>
          <p:cNvSpPr/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22352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26924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31496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36068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40640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www.youtube.com/watch?v=Vm-_cfCvjjc" TargetMode="Externa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www.youtube.com/watch?v=ng77NOizLn4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>
            <p:ph type="sldNum" sz="quarter" idx="2"/>
          </p:nvPr>
        </p:nvSpPr>
        <p:spPr>
          <a:xfrm>
            <a:off x="8483776" y="6245225"/>
            <a:ext cx="203024" cy="28882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56" name="Shape 56"/>
          <p:cNvSpPr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The Middle Ages and Renaissance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/>
          <p:nvPr>
            <p:ph type="sldNum" sz="quarter" idx="2"/>
          </p:nvPr>
        </p:nvSpPr>
        <p:spPr>
          <a:xfrm>
            <a:off x="8483776" y="6245225"/>
            <a:ext cx="203024" cy="28882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59" name="Shape 5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ctr"/>
          </a:p>
          <a:p>
            <a:pPr algn="ctr"/>
          </a:p>
          <a:p>
            <a:pPr algn="ctr"/>
          </a:p>
          <a:p>
            <a:pPr algn="ctr"/>
            <a:r>
              <a:t>What is the role of the church in the early 1300?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>
            <p:ph type="sldNum" sz="quarter" idx="2"/>
          </p:nvPr>
        </p:nvSpPr>
        <p:spPr>
          <a:xfrm>
            <a:off x="8483776" y="6245225"/>
            <a:ext cx="203024" cy="28882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  <a:p>
            <a:pPr/>
          </a:p>
          <a:p>
            <a:pPr algn="ctr"/>
            <a:r>
              <a:t>How long is an average Sunday Mass (services) last??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>
            <p:ph type="sldNum" sz="quarter" idx="2"/>
          </p:nvPr>
        </p:nvSpPr>
        <p:spPr>
          <a:xfrm>
            <a:off x="8483776" y="6245225"/>
            <a:ext cx="203024" cy="28882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5" name="Shape 6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Church is the biggest employer of music and musician in the </a:t>
            </a:r>
            <a:r>
              <a:rPr u="sng"/>
              <a:t>Medieval period</a:t>
            </a:r>
          </a:p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>
            <p:ph type="sldNum" sz="quarter" idx="2"/>
          </p:nvPr>
        </p:nvSpPr>
        <p:spPr>
          <a:xfrm>
            <a:off x="8483776" y="6245225"/>
            <a:ext cx="203024" cy="28882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8" name="Shape 68"/>
          <p:cNvSpPr/>
          <p:nvPr>
            <p:ph type="body" idx="1"/>
          </p:nvPr>
        </p:nvSpPr>
        <p:spPr>
          <a:xfrm>
            <a:off x="457200" y="1587500"/>
            <a:ext cx="8229600" cy="4525963"/>
          </a:xfrm>
          <a:prstGeom prst="rect">
            <a:avLst/>
          </a:prstGeom>
        </p:spPr>
        <p:txBody>
          <a:bodyPr/>
          <a:lstStyle/>
          <a:p>
            <a:pPr/>
            <a:r>
              <a:t>The music of the early Christian church, called </a:t>
            </a:r>
            <a:r>
              <a:rPr u="sng"/>
              <a:t>plainchant</a:t>
            </a:r>
            <a:r>
              <a:t> (or just chant), </a:t>
            </a:r>
          </a:p>
          <a:p>
            <a:pPr/>
            <a:r>
              <a:t>They features </a:t>
            </a:r>
            <a:r>
              <a:rPr u="sng"/>
              <a:t>Monophonic</a:t>
            </a:r>
            <a:r>
              <a:t>, </a:t>
            </a:r>
            <a:r>
              <a:rPr u="sng"/>
              <a:t>nonmetric </a:t>
            </a:r>
            <a:r>
              <a:t>melodies.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>
            <p:ph type="sldNum" sz="quarter" idx="2"/>
          </p:nvPr>
        </p:nvSpPr>
        <p:spPr>
          <a:xfrm>
            <a:off x="8483776" y="6245225"/>
            <a:ext cx="203024" cy="28882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71" name="Shape 7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Chant melodies falls three classes:</a:t>
            </a:r>
          </a:p>
          <a:p>
            <a:pPr/>
          </a:p>
          <a:p>
            <a:pPr/>
            <a:r>
              <a:rPr u="sng"/>
              <a:t>Syllabic</a:t>
            </a:r>
            <a:r>
              <a:t> - one note sung to each syllable</a:t>
            </a:r>
          </a:p>
          <a:p>
            <a:pPr/>
            <a:r>
              <a:rPr u="sng"/>
              <a:t>Nematic</a:t>
            </a:r>
            <a:r>
              <a:t> - Up to 5 or 6 notes to one syllable</a:t>
            </a:r>
          </a:p>
          <a:p>
            <a:pPr/>
            <a:r>
              <a:rPr u="sng"/>
              <a:t>Melismatic</a:t>
            </a:r>
            <a:r>
              <a:t> - many notes to one syllable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/>
          <p:nvPr>
            <p:ph type="sldNum" sz="quarter" idx="2"/>
          </p:nvPr>
        </p:nvSpPr>
        <p:spPr>
          <a:xfrm>
            <a:off x="8483776" y="6245225"/>
            <a:ext cx="203024" cy="28882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74" name="Shape 7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42899" indent="-342899">
              <a:defRPr sz="3800"/>
            </a:pPr>
            <a:r>
              <a:t>Hildegard of Bingen</a:t>
            </a:r>
          </a:p>
          <a:p>
            <a:pPr/>
            <a:r>
              <a:t>She was born around the year 1098</a:t>
            </a:r>
          </a:p>
          <a:p>
            <a:pPr/>
          </a:p>
          <a:p>
            <a:pPr/>
          </a:p>
          <a:p>
            <a:pPr/>
          </a:p>
          <a:p>
            <a:pPr/>
          </a:p>
          <a:p>
            <a:pPr marL="342899" indent="-342899">
              <a:defRPr sz="2600"/>
            </a:pPr>
            <a:r>
              <a:rPr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hlinkClick r:id="rId2" invalidUrl="" action="" tgtFrame="" tooltip="" history="1" highlightClick="0" endSnd="0"/>
              </a:rPr>
              <a:t>https://www.youtube.com/watch?v=Vm-_cfCvjjc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>
            <p:ph type="sldNum" sz="quarter" idx="2"/>
          </p:nvPr>
        </p:nvSpPr>
        <p:spPr>
          <a:xfrm>
            <a:off x="8483776" y="6245225"/>
            <a:ext cx="203024" cy="28882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77" name="Shape 7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Alleluia, O virga Meditarix (Alleluia, O mediating branch)</a:t>
            </a:r>
          </a:p>
          <a:p>
            <a:pPr/>
          </a:p>
          <a:p>
            <a:pPr/>
          </a:p>
          <a:p>
            <a:pPr/>
          </a:p>
          <a:p>
            <a:pPr/>
          </a:p>
          <a:p>
            <a:pPr marL="342899" indent="-342899">
              <a:defRPr sz="2400"/>
            </a:pPr>
            <a:r>
              <a:rPr u="sng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hlinkClick r:id="rId2" invalidUrl="" action="" tgtFrame="" tooltip="" history="1" highlightClick="0" endSnd="0"/>
              </a:rPr>
              <a:t>https://www.youtube.com/watch?v=ng77NOizLn4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theme/theme1.xml><?xml version="1.0" encoding="utf-8"?>
<a:theme xmlns:a="http://schemas.openxmlformats.org/drawingml/2006/main" xmlns:r="http://schemas.openxmlformats.org/officeDocument/2006/relationships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