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media/image1.jpeg" ContentType="image/jpeg"/>
  <Override PartName="/ppt/media/image2.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b="def" i="def"/>
      <a:tcStyle>
        <a:tcBdr/>
        <a:fill>
          <a:solidFill>
            <a:srgbClr val="F3F9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52"/>
          <p:cNvSpPr/>
          <p:nvPr>
            <p:ph type="sldImg"/>
          </p:nvPr>
        </p:nvSpPr>
        <p:spPr>
          <a:xfrm>
            <a:off x="1143000" y="685800"/>
            <a:ext cx="4572000" cy="3429000"/>
          </a:xfrm>
          <a:prstGeom prst="rect">
            <a:avLst/>
          </a:prstGeom>
        </p:spPr>
        <p:txBody>
          <a:bodyPr/>
          <a:lstStyle/>
          <a:p>
            <a:pPr/>
          </a:p>
        </p:txBody>
      </p:sp>
      <p:sp>
        <p:nvSpPr>
          <p:cNvPr id="53" name="Shape 5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Default">
    <p:spTree>
      <p:nvGrpSpPr>
        <p:cNvPr id="1" name=""/>
        <p:cNvGrpSpPr/>
        <p:nvPr/>
      </p:nvGrpSpPr>
      <p:grpSpPr>
        <a:xfrm>
          <a:off x="0" y="0"/>
          <a:ext cx="0" cy="0"/>
          <a:chOff x="0" y="0"/>
          <a:chExt cx="0" cy="0"/>
        </a:xfrm>
      </p:grpSpPr>
      <p:pic>
        <p:nvPicPr>
          <p:cNvPr id="17" name="CITYCOL.jpg"/>
          <p:cNvPicPr>
            <a:picLocks noChangeAspect="1"/>
          </p:cNvPicPr>
          <p:nvPr/>
        </p:nvPicPr>
        <p:blipFill>
          <a:blip r:embed="rId2">
            <a:extLst/>
          </a:blip>
          <a:stretch>
            <a:fillRect/>
          </a:stretch>
        </p:blipFill>
        <p:spPr>
          <a:xfrm>
            <a:off x="0" y="0"/>
            <a:ext cx="1219200" cy="1173163"/>
          </a:xfrm>
          <a:prstGeom prst="rect">
            <a:avLst/>
          </a:prstGeom>
          <a:ln w="12700">
            <a:miter lim="400000"/>
          </a:ln>
        </p:spPr>
      </p:pic>
      <p:sp>
        <p:nvSpPr>
          <p:cNvPr id="18" name="Shape 18"/>
          <p:cNvSpPr/>
          <p:nvPr/>
        </p:nvSpPr>
        <p:spPr>
          <a:xfrm>
            <a:off x="1524000" y="304800"/>
            <a:ext cx="6096000" cy="65321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600"/>
              </a:spcBef>
              <a:defRPr sz="4400">
                <a:latin typeface="新細明體"/>
                <a:ea typeface="新細明體"/>
                <a:cs typeface="新細明體"/>
                <a:sym typeface="新細明體"/>
              </a:defRPr>
            </a:lvl1pPr>
          </a:lstStyle>
          <a:p>
            <a:pPr/>
            <a:r>
              <a:t>Music Appreciation</a:t>
            </a:r>
          </a:p>
        </p:txBody>
      </p:sp>
      <p:sp>
        <p:nvSpPr>
          <p:cNvPr id="19" name="Shape 19"/>
          <p:cNvSpPr/>
          <p:nvPr/>
        </p:nvSpPr>
        <p:spPr>
          <a:xfrm>
            <a:off x="-1" y="1219200"/>
            <a:ext cx="9144002" cy="0"/>
          </a:xfrm>
          <a:prstGeom prst="line">
            <a:avLst/>
          </a:prstGeom>
          <a:ln w="57150">
            <a:solidFill>
              <a:srgbClr val="FF0000"/>
            </a:solidFill>
          </a:ln>
        </p:spPr>
        <p:txBody>
          <a:bodyPr lIns="45719" rIns="45719"/>
          <a:lstStyle/>
          <a:p>
            <a:pPr/>
          </a:p>
        </p:txBody>
      </p:sp>
      <p:sp>
        <p:nvSpPr>
          <p:cNvPr id="20" name="Shape 20"/>
          <p:cNvSpPr/>
          <p:nvPr/>
        </p:nvSpPr>
        <p:spPr>
          <a:xfrm>
            <a:off x="-1" y="6096000"/>
            <a:ext cx="9144002" cy="0"/>
          </a:xfrm>
          <a:prstGeom prst="line">
            <a:avLst/>
          </a:prstGeom>
          <a:ln w="38100">
            <a:solidFill>
              <a:srgbClr val="FF0000"/>
            </a:solidFill>
          </a:ln>
        </p:spPr>
        <p:txBody>
          <a:bodyPr lIns="45719" rIns="45719"/>
          <a:lstStyle/>
          <a:p>
            <a:pPr/>
          </a:p>
        </p:txBody>
      </p:sp>
      <p:pic>
        <p:nvPicPr>
          <p:cNvPr id="21" name="ccsf_logi.png"/>
          <p:cNvPicPr>
            <a:picLocks noChangeAspect="1"/>
          </p:cNvPicPr>
          <p:nvPr/>
        </p:nvPicPr>
        <p:blipFill>
          <a:blip r:embed="rId3">
            <a:extLst/>
          </a:blip>
          <a:stretch>
            <a:fillRect/>
          </a:stretch>
        </p:blipFill>
        <p:spPr>
          <a:xfrm>
            <a:off x="4343400" y="6248400"/>
            <a:ext cx="838200" cy="450850"/>
          </a:xfrm>
          <a:prstGeom prst="rect">
            <a:avLst/>
          </a:prstGeom>
          <a:ln w="12700">
            <a:miter lim="400000"/>
          </a:ln>
        </p:spPr>
      </p:pic>
      <p:sp>
        <p:nvSpPr>
          <p:cNvPr id="22" name="Shape 22"/>
          <p:cNvSpPr/>
          <p:nvPr>
            <p:ph type="sldNum" sz="quarter" idx="2"/>
          </p:nvPr>
        </p:nvSpPr>
        <p:spPr>
          <a:prstGeom prst="rect">
            <a:avLst/>
          </a:prstGeom>
        </p:spPr>
        <p:txBody>
          <a:bodyPr/>
          <a:lstStyle/>
          <a:p>
            <a:pPr/>
            <a:fld id="{86CB4B4D-7CA3-9044-876B-883B54F8677D}" type="slidenum"/>
          </a:p>
        </p:txBody>
      </p:sp>
      <p:sp>
        <p:nvSpPr>
          <p:cNvPr id="23" name="Shape 23"/>
          <p:cNvSpPr/>
          <p:nvPr>
            <p:ph type="title"/>
          </p:nvPr>
        </p:nvSpPr>
        <p:spPr>
          <a:xfrm>
            <a:off x="685800" y="2130425"/>
            <a:ext cx="7772400" cy="1470025"/>
          </a:xfrm>
          <a:prstGeom prst="rect">
            <a:avLst/>
          </a:prstGeom>
        </p:spPr>
        <p:txBody>
          <a:bodyPr anchor="t">
            <a:normAutofit fontScale="100000" lnSpcReduction="0"/>
          </a:bodyPr>
          <a:lstStyle/>
          <a:p>
            <a:pPr/>
            <a:r>
              <a:t>Title Text</a:t>
            </a:r>
          </a:p>
        </p:txBody>
      </p:sp>
      <p:sp>
        <p:nvSpPr>
          <p:cNvPr id="24" name="Shape 24"/>
          <p:cNvSpPr/>
          <p:nvPr>
            <p:ph type="body" sz="quarter" idx="1"/>
          </p:nvPr>
        </p:nvSpPr>
        <p:spPr>
          <a:xfrm>
            <a:off x="1371600" y="3886200"/>
            <a:ext cx="6400800" cy="1752600"/>
          </a:xfrm>
          <a:prstGeom prst="rect">
            <a:avLst/>
          </a:prstGeom>
        </p:spPr>
        <p:txBody>
          <a:bodyPr>
            <a:normAutofit fontScale="100000" lnSpcReduction="0"/>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a:r>
              <a:t>Body Level One</a:t>
            </a:r>
          </a:p>
          <a:p>
            <a:pPr lvl="1"/>
            <a:r>
              <a:t>Body Level Two</a:t>
            </a:r>
          </a:p>
          <a:p>
            <a:pPr lvl="2"/>
            <a:r>
              <a:t>Body Level Three</a:t>
            </a:r>
          </a:p>
          <a:p>
            <a:pPr lvl="3"/>
            <a:r>
              <a:t>Body Level Four</a:t>
            </a:r>
          </a:p>
          <a:p>
            <a:pPr lvl="4"/>
            <a:r>
              <a:t>Body Level Five</a:t>
            </a:r>
          </a:p>
        </p:txBody>
      </p:sp>
      <p:pic>
        <p:nvPicPr>
          <p:cNvPr id="25" name="CITYCOL.jpg"/>
          <p:cNvPicPr>
            <a:picLocks noChangeAspect="1"/>
          </p:cNvPicPr>
          <p:nvPr/>
        </p:nvPicPr>
        <p:blipFill>
          <a:blip r:embed="rId2">
            <a:extLst/>
          </a:blip>
          <a:stretch>
            <a:fillRect/>
          </a:stretch>
        </p:blipFill>
        <p:spPr>
          <a:xfrm>
            <a:off x="7924800" y="0"/>
            <a:ext cx="1219200" cy="1173163"/>
          </a:xfrm>
          <a:prstGeom prst="rect">
            <a:avLst/>
          </a:prstGeom>
          <a:ln w="12700">
            <a:miter lim="400000"/>
          </a:ln>
        </p:spPr>
      </p:pic>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32" name="Shape 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Default">
    <p:spTree>
      <p:nvGrpSpPr>
        <p:cNvPr id="1" name=""/>
        <p:cNvGrpSpPr/>
        <p:nvPr/>
      </p:nvGrpSpPr>
      <p:grpSpPr>
        <a:xfrm>
          <a:off x="0" y="0"/>
          <a:ext cx="0" cy="0"/>
          <a:chOff x="0" y="0"/>
          <a:chExt cx="0" cy="0"/>
        </a:xfrm>
      </p:grpSpPr>
      <p:pic>
        <p:nvPicPr>
          <p:cNvPr id="39" name="CITYCOL.jpg"/>
          <p:cNvPicPr>
            <a:picLocks noChangeAspect="1"/>
          </p:cNvPicPr>
          <p:nvPr/>
        </p:nvPicPr>
        <p:blipFill>
          <a:blip r:embed="rId2">
            <a:extLst/>
          </a:blip>
          <a:stretch>
            <a:fillRect/>
          </a:stretch>
        </p:blipFill>
        <p:spPr>
          <a:xfrm>
            <a:off x="0" y="0"/>
            <a:ext cx="1219200" cy="1173163"/>
          </a:xfrm>
          <a:prstGeom prst="rect">
            <a:avLst/>
          </a:prstGeom>
          <a:ln w="12700">
            <a:miter lim="400000"/>
          </a:ln>
        </p:spPr>
      </p:pic>
      <p:sp>
        <p:nvSpPr>
          <p:cNvPr id="40" name="Shape 40"/>
          <p:cNvSpPr/>
          <p:nvPr/>
        </p:nvSpPr>
        <p:spPr>
          <a:xfrm>
            <a:off x="1524000" y="259972"/>
            <a:ext cx="6096000" cy="166159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600"/>
              </a:spcBef>
              <a:defRPr sz="4400">
                <a:latin typeface="新細明體"/>
                <a:ea typeface="新細明體"/>
                <a:cs typeface="新細明體"/>
                <a:sym typeface="新細明體"/>
              </a:defRPr>
            </a:lvl1pPr>
          </a:lstStyle>
          <a:p>
            <a:pPr/>
            <a:r>
              <a:t>Music Appreciation</a:t>
            </a:r>
          </a:p>
        </p:txBody>
      </p:sp>
      <p:sp>
        <p:nvSpPr>
          <p:cNvPr id="41" name="Shape 41"/>
          <p:cNvSpPr/>
          <p:nvPr/>
        </p:nvSpPr>
        <p:spPr>
          <a:xfrm>
            <a:off x="-1" y="1219200"/>
            <a:ext cx="9144002" cy="0"/>
          </a:xfrm>
          <a:prstGeom prst="line">
            <a:avLst/>
          </a:prstGeom>
          <a:ln w="57150">
            <a:solidFill>
              <a:srgbClr val="FF0000"/>
            </a:solidFill>
          </a:ln>
        </p:spPr>
        <p:txBody>
          <a:bodyPr lIns="45719" rIns="45719"/>
          <a:lstStyle/>
          <a:p>
            <a:pPr/>
          </a:p>
        </p:txBody>
      </p:sp>
      <p:sp>
        <p:nvSpPr>
          <p:cNvPr id="42" name="Shape 42"/>
          <p:cNvSpPr/>
          <p:nvPr/>
        </p:nvSpPr>
        <p:spPr>
          <a:xfrm>
            <a:off x="-1" y="6096000"/>
            <a:ext cx="9144002" cy="0"/>
          </a:xfrm>
          <a:prstGeom prst="line">
            <a:avLst/>
          </a:prstGeom>
          <a:ln w="38100">
            <a:solidFill>
              <a:srgbClr val="FF0000"/>
            </a:solidFill>
          </a:ln>
        </p:spPr>
        <p:txBody>
          <a:bodyPr lIns="45719" rIns="45719"/>
          <a:lstStyle/>
          <a:p>
            <a:pPr/>
          </a:p>
        </p:txBody>
      </p:sp>
      <p:pic>
        <p:nvPicPr>
          <p:cNvPr id="43" name="ccsf_logi.png"/>
          <p:cNvPicPr>
            <a:picLocks noChangeAspect="1"/>
          </p:cNvPicPr>
          <p:nvPr/>
        </p:nvPicPr>
        <p:blipFill>
          <a:blip r:embed="rId3">
            <a:extLst/>
          </a:blip>
          <a:stretch>
            <a:fillRect/>
          </a:stretch>
        </p:blipFill>
        <p:spPr>
          <a:xfrm>
            <a:off x="4343400" y="6248400"/>
            <a:ext cx="838200" cy="450850"/>
          </a:xfrm>
          <a:prstGeom prst="rect">
            <a:avLst/>
          </a:prstGeom>
          <a:ln w="12700">
            <a:miter lim="400000"/>
          </a:ln>
        </p:spPr>
      </p:pic>
      <p:sp>
        <p:nvSpPr>
          <p:cNvPr id="44" name="Shape 44"/>
          <p:cNvSpPr/>
          <p:nvPr>
            <p:ph type="sldNum" sz="quarter" idx="2"/>
          </p:nvPr>
        </p:nvSpPr>
        <p:spPr>
          <a:prstGeom prst="rect">
            <a:avLst/>
          </a:prstGeom>
        </p:spPr>
        <p:txBody>
          <a:bodyPr/>
          <a:lstStyle/>
          <a:p>
            <a:pPr/>
            <a:fld id="{86CB4B4D-7CA3-9044-876B-883B54F8677D}" type="slidenum"/>
          </a:p>
        </p:txBody>
      </p:sp>
      <p:sp>
        <p:nvSpPr>
          <p:cNvPr id="45" name="Shape 45"/>
          <p:cNvSpPr/>
          <p:nvPr>
            <p:ph type="body" idx="1"/>
          </p:nvPr>
        </p:nvSpPr>
        <p:spPr>
          <a:xfrm>
            <a:off x="457200" y="1600200"/>
            <a:ext cx="8229600" cy="4525963"/>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pic>
        <p:nvPicPr>
          <p:cNvPr id="46" name="CITYCOL.jpg"/>
          <p:cNvPicPr>
            <a:picLocks noChangeAspect="1"/>
          </p:cNvPicPr>
          <p:nvPr/>
        </p:nvPicPr>
        <p:blipFill>
          <a:blip r:embed="rId2">
            <a:extLst/>
          </a:blip>
          <a:stretch>
            <a:fillRect/>
          </a:stretch>
        </p:blipFill>
        <p:spPr>
          <a:xfrm>
            <a:off x="7924800" y="0"/>
            <a:ext cx="1219200" cy="1173163"/>
          </a:xfrm>
          <a:prstGeom prst="rect">
            <a:avLst/>
          </a:prstGeom>
          <a:ln w="12700">
            <a:miter lim="400000"/>
          </a:ln>
        </p:spPr>
      </p:pic>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pic>
        <p:nvPicPr>
          <p:cNvPr id="2" name="CITYCOL.jpg"/>
          <p:cNvPicPr>
            <a:picLocks noChangeAspect="1"/>
          </p:cNvPicPr>
          <p:nvPr/>
        </p:nvPicPr>
        <p:blipFill>
          <a:blip r:embed="rId2">
            <a:extLst/>
          </a:blip>
          <a:stretch>
            <a:fillRect/>
          </a:stretch>
        </p:blipFill>
        <p:spPr>
          <a:xfrm>
            <a:off x="0" y="0"/>
            <a:ext cx="1219200" cy="1173163"/>
          </a:xfrm>
          <a:prstGeom prst="rect">
            <a:avLst/>
          </a:prstGeom>
          <a:ln w="12700">
            <a:miter lim="400000"/>
          </a:ln>
        </p:spPr>
      </p:pic>
      <p:pic>
        <p:nvPicPr>
          <p:cNvPr id="3" name="HONGKO1.jpg"/>
          <p:cNvPicPr>
            <a:picLocks noChangeAspect="1"/>
          </p:cNvPicPr>
          <p:nvPr/>
        </p:nvPicPr>
        <p:blipFill>
          <a:blip r:embed="rId3">
            <a:extLst/>
          </a:blip>
          <a:stretch>
            <a:fillRect/>
          </a:stretch>
        </p:blipFill>
        <p:spPr>
          <a:xfrm>
            <a:off x="7772400" y="152400"/>
            <a:ext cx="1219200" cy="1016000"/>
          </a:xfrm>
          <a:prstGeom prst="rect">
            <a:avLst/>
          </a:prstGeom>
          <a:ln w="12700">
            <a:miter lim="400000"/>
          </a:ln>
        </p:spPr>
      </p:pic>
      <p:sp>
        <p:nvSpPr>
          <p:cNvPr id="4" name="Shape 4"/>
          <p:cNvSpPr/>
          <p:nvPr/>
        </p:nvSpPr>
        <p:spPr>
          <a:xfrm>
            <a:off x="1524000" y="304800"/>
            <a:ext cx="6096000" cy="65321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600"/>
              </a:spcBef>
              <a:defRPr sz="4400">
                <a:latin typeface="新細明體"/>
                <a:ea typeface="新細明體"/>
                <a:cs typeface="新細明體"/>
                <a:sym typeface="新細明體"/>
              </a:defRPr>
            </a:lvl1pPr>
          </a:lstStyle>
          <a:p>
            <a:pPr/>
            <a:r>
              <a:t>Music of East Asia</a:t>
            </a:r>
          </a:p>
        </p:txBody>
      </p:sp>
      <p:sp>
        <p:nvSpPr>
          <p:cNvPr id="5" name="Shape 5"/>
          <p:cNvSpPr/>
          <p:nvPr/>
        </p:nvSpPr>
        <p:spPr>
          <a:xfrm>
            <a:off x="-1" y="1219200"/>
            <a:ext cx="9144002" cy="0"/>
          </a:xfrm>
          <a:prstGeom prst="line">
            <a:avLst/>
          </a:prstGeom>
          <a:ln w="57150">
            <a:solidFill>
              <a:srgbClr val="FF0000"/>
            </a:solidFill>
          </a:ln>
        </p:spPr>
        <p:txBody>
          <a:bodyPr lIns="45719" rIns="45719"/>
          <a:lstStyle/>
          <a:p>
            <a:pPr/>
          </a:p>
        </p:txBody>
      </p:sp>
      <p:sp>
        <p:nvSpPr>
          <p:cNvPr id="6" name="Shape 6"/>
          <p:cNvSpPr/>
          <p:nvPr/>
        </p:nvSpPr>
        <p:spPr>
          <a:xfrm>
            <a:off x="-1" y="6096000"/>
            <a:ext cx="9144002" cy="0"/>
          </a:xfrm>
          <a:prstGeom prst="line">
            <a:avLst/>
          </a:prstGeom>
          <a:ln w="38100">
            <a:solidFill>
              <a:srgbClr val="FF0000"/>
            </a:solidFill>
          </a:ln>
        </p:spPr>
        <p:txBody>
          <a:bodyPr lIns="45719" rIns="45719"/>
          <a:lstStyle/>
          <a:p>
            <a:pPr/>
          </a:p>
        </p:txBody>
      </p:sp>
      <p:pic>
        <p:nvPicPr>
          <p:cNvPr id="7" name="ccsf_logi.png"/>
          <p:cNvPicPr>
            <a:picLocks noChangeAspect="1"/>
          </p:cNvPicPr>
          <p:nvPr/>
        </p:nvPicPr>
        <p:blipFill>
          <a:blip r:embed="rId4">
            <a:extLst/>
          </a:blip>
          <a:stretch>
            <a:fillRect/>
          </a:stretch>
        </p:blipFill>
        <p:spPr>
          <a:xfrm>
            <a:off x="4343400" y="6248400"/>
            <a:ext cx="838200" cy="450850"/>
          </a:xfrm>
          <a:prstGeom prst="rect">
            <a:avLst/>
          </a:prstGeom>
          <a:ln w="12700">
            <a:miter lim="400000"/>
          </a:ln>
        </p:spPr>
      </p:pic>
      <p:sp>
        <p:nvSpPr>
          <p:cNvPr id="8" name="Shape 8"/>
          <p:cNvSpPr/>
          <p:nvPr>
            <p:ph type="sldNum" sz="quarter" idx="2"/>
          </p:nvPr>
        </p:nvSpPr>
        <p:spPr>
          <a:xfrm>
            <a:off x="8384892" y="6245225"/>
            <a:ext cx="301909" cy="288824"/>
          </a:xfrm>
          <a:prstGeom prst="rect">
            <a:avLst/>
          </a:prstGeom>
          <a:ln w="12700">
            <a:miter lim="400000"/>
          </a:ln>
        </p:spPr>
        <p:txBody>
          <a:bodyPr wrap="none" lIns="45719" rIns="45719">
            <a:spAutoFit/>
          </a:bodyPr>
          <a:lstStyle>
            <a:lvl1pPr algn="r">
              <a:defRPr sz="1400"/>
            </a:lvl1pPr>
          </a:lstStyle>
          <a:p>
            <a:pPr/>
            <a:fld id="{86CB4B4D-7CA3-9044-876B-883B54F8677D}" type="slidenum"/>
          </a:p>
        </p:txBody>
      </p:sp>
      <p:sp>
        <p:nvSpPr>
          <p:cNvPr id="9" name="Shape 9"/>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10" name="Shape 10"/>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5"/>
    <p:sldLayoutId id="2147483650" r:id="rId6"/>
    <p:sldLayoutId id="2147483651" r:id="rId7"/>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1pPr>
      <a:lvl2pPr marL="783771" marR="0" indent="-326571"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2pPr>
      <a:lvl3pPr marL="1219200" marR="0" indent="-3048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3pPr>
      <a:lvl4pPr marL="1737360" marR="0" indent="-36576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4pPr>
      <a:lvl5pPr marL="22352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5pPr>
      <a:lvl6pPr marL="26924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6pPr>
      <a:lvl7pPr marL="31496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7pPr>
      <a:lvl8pPr marL="36068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8pPr>
      <a:lvl9pPr marL="40640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youtube.com/watch?v=8eeVMEMxlkc" TargetMode="External"/><Relationship Id="rId3" Type="http://schemas.openxmlformats.org/officeDocument/2006/relationships/hyperlink" Target="https://www.youtube.com/watch?v=ah8OtzZWiK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 name="Shape 55"/>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6" name="Shape 56"/>
          <p:cNvSpPr/>
          <p:nvPr>
            <p:ph type="ctrTitle"/>
          </p:nvPr>
        </p:nvSpPr>
        <p:spPr>
          <a:xfrm>
            <a:off x="685800" y="2130425"/>
            <a:ext cx="7772400" cy="1470025"/>
          </a:xfrm>
          <a:prstGeom prst="rect">
            <a:avLst/>
          </a:prstGeom>
        </p:spPr>
        <p:txBody>
          <a:bodyPr/>
          <a:lstStyle/>
          <a:p>
            <a:pPr/>
            <a:r>
              <a:t>Early Secular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4" grpId="1" fill="hold">
                                  <p:stCondLst>
                                    <p:cond delay="0"/>
                                  </p:stCondLst>
                                  <p:iterate type="el" backwards="0">
                                    <p:tmAbs val="0"/>
                                  </p:iterate>
                                  <p:childTnLst>
                                    <p:set>
                                      <p:cBhvr>
                                        <p:cTn id="6" fill="hold"/>
                                        <p:tgtEl>
                                          <p:spTgt spid="56"/>
                                        </p:tgtEl>
                                        <p:attrNameLst>
                                          <p:attrName>style.visibility</p:attrName>
                                        </p:attrNameLst>
                                      </p:cBhvr>
                                      <p:to>
                                        <p:strVal val="visible"/>
                                      </p:to>
                                    </p:set>
                                    <p:animEffect filter="box(in)" transition="in">
                                      <p:cBhvr>
                                        <p:cTn id="7" dur="500"/>
                                        <p:tgtEl>
                                          <p:spTgt spid="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 name="Shape 58"/>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9" name="Shape 59"/>
          <p:cNvSpPr/>
          <p:nvPr>
            <p:ph type="body" idx="1"/>
          </p:nvPr>
        </p:nvSpPr>
        <p:spPr>
          <a:prstGeom prst="rect">
            <a:avLst/>
          </a:prstGeom>
        </p:spPr>
        <p:txBody>
          <a:bodyPr/>
          <a:lstStyle/>
          <a:p>
            <a:pPr algn="ctr"/>
          </a:p>
          <a:p>
            <a:pPr algn="ctr"/>
          </a:p>
          <a:p>
            <a:pPr algn="ctr"/>
          </a:p>
          <a:p>
            <a:pPr algn="ctr"/>
            <a:r>
              <a:t>What is Secular and Sacred Music?</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 name="Shape 61"/>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2" name="Shape 62"/>
          <p:cNvSpPr/>
          <p:nvPr>
            <p:ph type="body" idx="1"/>
          </p:nvPr>
        </p:nvSpPr>
        <p:spPr>
          <a:prstGeom prst="rect">
            <a:avLst/>
          </a:prstGeom>
        </p:spPr>
        <p:txBody>
          <a:bodyPr/>
          <a:lstStyle/>
          <a:p>
            <a:pPr/>
            <a:r>
              <a:t>Sacred is </a:t>
            </a:r>
            <a:r>
              <a:rPr u="sng"/>
              <a:t>religious music</a:t>
            </a:r>
            <a:endParaRPr u="sng"/>
          </a:p>
          <a:p>
            <a:pPr/>
            <a:r>
              <a:t>Secular is </a:t>
            </a:r>
            <a:r>
              <a:rPr u="sng"/>
              <a:t>non-religious</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 name="Shape 64"/>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5" name="Shape 65"/>
          <p:cNvSpPr/>
          <p:nvPr>
            <p:ph type="body" idx="1"/>
          </p:nvPr>
        </p:nvSpPr>
        <p:spPr>
          <a:prstGeom prst="rect">
            <a:avLst/>
          </a:prstGeom>
        </p:spPr>
        <p:txBody>
          <a:bodyPr/>
          <a:lstStyle/>
          <a:p>
            <a:pPr/>
            <a:r>
              <a:t>Early Secular songs are in social setting</a:t>
            </a:r>
          </a:p>
          <a:p>
            <a:pPr lvl="1" marL="800100" indent="-342900">
              <a:buChar char="»"/>
            </a:pPr>
            <a:r>
              <a:t>They are structured in </a:t>
            </a:r>
            <a:r>
              <a:rPr u="sng"/>
              <a:t>Polyphonic</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 name="Shape 67"/>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 name="Shape 68"/>
          <p:cNvSpPr/>
          <p:nvPr>
            <p:ph type="body" idx="1"/>
          </p:nvPr>
        </p:nvSpPr>
        <p:spPr>
          <a:xfrm>
            <a:off x="457200" y="1587500"/>
            <a:ext cx="8229600" cy="4525963"/>
          </a:xfrm>
          <a:prstGeom prst="rect">
            <a:avLst/>
          </a:prstGeom>
        </p:spPr>
        <p:txBody>
          <a:bodyPr/>
          <a:lstStyle/>
          <a:p>
            <a:pPr/>
          </a:p>
          <a:p>
            <a:pPr/>
          </a:p>
          <a:p>
            <a:pPr/>
            <a:r>
              <a:t>Polyphonic = two or more simultaneous lines</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 name="Shape 70"/>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1" name="Shape 71"/>
          <p:cNvSpPr/>
          <p:nvPr>
            <p:ph type="body" idx="1"/>
          </p:nvPr>
        </p:nvSpPr>
        <p:spPr>
          <a:prstGeom prst="rect">
            <a:avLst/>
          </a:prstGeom>
        </p:spPr>
        <p:txBody>
          <a:bodyPr/>
          <a:lstStyle/>
          <a:p>
            <a:pPr lvl="1" marL="800100" indent="-342900">
              <a:buChar char="»"/>
            </a:pPr>
            <a:r>
              <a:t>Amateur singing expanded in the Renaissance through the medium of print and the genre of the </a:t>
            </a:r>
            <a:r>
              <a:rPr u="sng"/>
              <a:t>madrigal</a:t>
            </a:r>
            <a:r>
              <a:t>, a type of secular polyphonic part song</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 name="Shape 73"/>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4" name="Shape 74"/>
          <p:cNvSpPr/>
          <p:nvPr>
            <p:ph type="body" idx="1"/>
          </p:nvPr>
        </p:nvSpPr>
        <p:spPr>
          <a:prstGeom prst="rect">
            <a:avLst/>
          </a:prstGeom>
        </p:spPr>
        <p:txBody>
          <a:bodyPr/>
          <a:lstStyle/>
          <a:p>
            <a:pPr marL="212597" indent="-212597" defTabSz="566927">
              <a:spcBef>
                <a:spcPts val="400"/>
              </a:spcBef>
              <a:defRPr sz="2356"/>
            </a:pPr>
            <a:r>
              <a:t>John Farmer (c. 1570 – c. 1601) was a composer of the English Madrigal School. Farmer was under the patronage of the Earl of Oxford and dedicated his collection of canons and his late madrigal volume to his patron.</a:t>
            </a:r>
          </a:p>
          <a:p>
            <a:pPr marL="212597" indent="-212597" defTabSz="566927">
              <a:spcBef>
                <a:spcPts val="400"/>
              </a:spcBef>
              <a:defRPr sz="2356"/>
            </a:pPr>
          </a:p>
          <a:p>
            <a:pPr marL="212597" indent="-212597" defTabSz="566927">
              <a:spcBef>
                <a:spcPts val="400"/>
              </a:spcBef>
              <a:defRPr sz="2356"/>
            </a:pPr>
            <a:r>
              <a:t>In 1595, Farmer was appointed organist and Master of Children at Christ Church Cathedral, Dublin and also, at the same time, organist of St Patrick's Cathedral in Dublin. In 1599, he moved to London and published his only collection of four-part madrigals.</a:t>
            </a:r>
          </a:p>
          <a:p>
            <a:pPr marL="212597" indent="-212597" defTabSz="566927">
              <a:spcBef>
                <a:spcPts val="400"/>
              </a:spcBef>
              <a:defRPr sz="2356"/>
            </a:pP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 name="Shape 76"/>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7" name="Shape 77"/>
          <p:cNvSpPr/>
          <p:nvPr>
            <p:ph type="body" idx="1"/>
          </p:nvPr>
        </p:nvSpPr>
        <p:spPr>
          <a:xfrm>
            <a:off x="1117600" y="1600200"/>
            <a:ext cx="8229600" cy="4525963"/>
          </a:xfrm>
          <a:prstGeom prst="rect">
            <a:avLst/>
          </a:prstGeom>
        </p:spPr>
        <p:txBody>
          <a:bodyPr/>
          <a:lstStyle/>
          <a:p>
            <a:pPr marL="226314" indent="-226314" defTabSz="603504">
              <a:spcBef>
                <a:spcPts val="500"/>
              </a:spcBef>
              <a:defRPr sz="2112" u="sng"/>
            </a:pPr>
            <a:r>
              <a:t>Fair Phyllis</a:t>
            </a:r>
          </a:p>
          <a:p>
            <a:pPr marL="226314" indent="-226314" defTabSz="603504">
              <a:spcBef>
                <a:spcPts val="500"/>
              </a:spcBef>
              <a:defRPr sz="2112"/>
            </a:pPr>
            <a:r>
              <a:t>Fair Phyllis I saw sitting all alone</a:t>
            </a:r>
          </a:p>
          <a:p>
            <a:pPr marL="226314" indent="-226314" defTabSz="603504">
              <a:spcBef>
                <a:spcPts val="500"/>
              </a:spcBef>
              <a:defRPr sz="2112"/>
            </a:pPr>
            <a:r>
              <a:t>Feeding her flock near to the mountain side.</a:t>
            </a:r>
          </a:p>
          <a:p>
            <a:pPr marL="226314" indent="-226314" defTabSz="603504">
              <a:spcBef>
                <a:spcPts val="500"/>
              </a:spcBef>
              <a:defRPr sz="2112"/>
            </a:pPr>
            <a:r>
              <a:t>The shepherds knew not,</a:t>
            </a:r>
          </a:p>
          <a:p>
            <a:pPr marL="226314" indent="-226314" defTabSz="603504">
              <a:spcBef>
                <a:spcPts val="500"/>
              </a:spcBef>
              <a:defRPr sz="2112"/>
            </a:pPr>
            <a:r>
              <a:t>they knew not whither she was gone,</a:t>
            </a:r>
          </a:p>
          <a:p>
            <a:pPr marL="226314" indent="-226314" defTabSz="603504">
              <a:spcBef>
                <a:spcPts val="500"/>
              </a:spcBef>
              <a:defRPr sz="2112"/>
            </a:pPr>
            <a:r>
              <a:t>But after her lover Amyntas hied,</a:t>
            </a:r>
          </a:p>
          <a:p>
            <a:pPr marL="226314" indent="-226314" defTabSz="603504">
              <a:spcBef>
                <a:spcPts val="500"/>
              </a:spcBef>
              <a:defRPr sz="2112"/>
            </a:pPr>
            <a:r>
              <a:t>Up and down he wandered</a:t>
            </a:r>
          </a:p>
          <a:p>
            <a:pPr marL="226314" indent="-226314" defTabSz="603504">
              <a:spcBef>
                <a:spcPts val="500"/>
              </a:spcBef>
              <a:defRPr sz="2112"/>
            </a:pPr>
            <a:r>
              <a:t>whilst she was missing;</a:t>
            </a:r>
          </a:p>
          <a:p>
            <a:pPr marL="226314" indent="-226314" defTabSz="603504">
              <a:spcBef>
                <a:spcPts val="500"/>
              </a:spcBef>
              <a:defRPr sz="2112"/>
            </a:pPr>
            <a:r>
              <a:t>When he found her,</a:t>
            </a:r>
          </a:p>
          <a:p>
            <a:pPr marL="226314" indent="-226314" defTabSz="603504">
              <a:spcBef>
                <a:spcPts val="500"/>
              </a:spcBef>
              <a:defRPr sz="2112"/>
            </a:pPr>
            <a:r>
              <a:t>O then they fell a-kissing.</a:t>
            </a:r>
          </a:p>
          <a:p>
            <a:pPr marL="226313" indent="-226313" defTabSz="603504">
              <a:spcBef>
                <a:spcPts val="500"/>
              </a:spcBef>
              <a:defRPr sz="1452"/>
            </a:pPr>
          </a:p>
          <a:p>
            <a:pPr marL="226313" indent="-226313" defTabSz="603504">
              <a:spcBef>
                <a:spcPts val="500"/>
              </a:spcBef>
              <a:defRPr sz="1452"/>
            </a:pPr>
            <a:r>
              <a:rPr u="sng">
                <a:solidFill>
                  <a:srgbClr val="009999"/>
                </a:solidFill>
                <a:uFill>
                  <a:solidFill>
                    <a:srgbClr val="009999"/>
                  </a:solidFill>
                </a:uFill>
                <a:hlinkClick r:id="rId2" invalidUrl="" action="" tgtFrame="" tooltip="" history="1" highlightClick="0" endSnd="0"/>
              </a:rPr>
              <a:t>https://www.youtube.com/watch?v=8eeVMEMxlkc</a:t>
            </a:r>
          </a:p>
          <a:p>
            <a:pPr marL="226313" indent="-226313" defTabSz="603504">
              <a:spcBef>
                <a:spcPts val="500"/>
              </a:spcBef>
              <a:defRPr sz="1452"/>
            </a:pPr>
            <a:r>
              <a:rPr u="sng">
                <a:solidFill>
                  <a:srgbClr val="009999"/>
                </a:solidFill>
                <a:uFill>
                  <a:solidFill>
                    <a:srgbClr val="009999"/>
                  </a:solidFill>
                </a:uFill>
                <a:hlinkClick r:id="rId3" invalidUrl="" action="" tgtFrame="" tooltip="" history="1" highlightClick="0" endSnd="0"/>
              </a:rPr>
              <a:t>https://www.youtube.com/watch?v=ah8OtzZWiKk</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Arial"/>
        <a:ea typeface="Arial"/>
        <a:cs typeface="Arial"/>
      </a:majorFont>
      <a:minorFont>
        <a:latin typeface="Helvetica"/>
        <a:ea typeface="Helvetica"/>
        <a:cs typeface="Helvetica"/>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Arial"/>
        <a:ea typeface="Arial"/>
        <a:cs typeface="Arial"/>
      </a:majorFont>
      <a:minorFont>
        <a:latin typeface="Helvetica"/>
        <a:ea typeface="Helvetica"/>
        <a:cs typeface="Helvetica"/>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