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media/image1.jpeg" ContentType="image/jpeg"/>
  <Override PartName="/ppt/media/image2.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b="def" i="def"/>
      <a:tcStyle>
        <a:tcBdr/>
        <a:fill>
          <a:solidFill>
            <a:srgbClr val="F3F9FA"/>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hape 41"/>
          <p:cNvSpPr/>
          <p:nvPr>
            <p:ph type="sldImg"/>
          </p:nvPr>
        </p:nvSpPr>
        <p:spPr>
          <a:xfrm>
            <a:off x="1143000" y="685800"/>
            <a:ext cx="4572000" cy="3429000"/>
          </a:xfrm>
          <a:prstGeom prst="rect">
            <a:avLst/>
          </a:prstGeom>
        </p:spPr>
        <p:txBody>
          <a:bodyPr/>
          <a:lstStyle/>
          <a:p>
            <a:pPr/>
          </a:p>
        </p:txBody>
      </p:sp>
      <p:sp>
        <p:nvSpPr>
          <p:cNvPr id="42" name="Shape 4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j-lt"/>
        <a:ea typeface="+mj-ea"/>
        <a:cs typeface="+mj-cs"/>
        <a:sym typeface="Arial"/>
      </a:defRPr>
    </a:lvl1pPr>
    <a:lvl2pPr indent="228600" latinLnBrk="0">
      <a:spcBef>
        <a:spcPts val="400"/>
      </a:spcBef>
      <a:defRPr sz="1200">
        <a:latin typeface="+mj-lt"/>
        <a:ea typeface="+mj-ea"/>
        <a:cs typeface="+mj-cs"/>
        <a:sym typeface="Arial"/>
      </a:defRPr>
    </a:lvl2pPr>
    <a:lvl3pPr indent="457200" latinLnBrk="0">
      <a:spcBef>
        <a:spcPts val="400"/>
      </a:spcBef>
      <a:defRPr sz="1200">
        <a:latin typeface="+mj-lt"/>
        <a:ea typeface="+mj-ea"/>
        <a:cs typeface="+mj-cs"/>
        <a:sym typeface="Arial"/>
      </a:defRPr>
    </a:lvl3pPr>
    <a:lvl4pPr indent="685800" latinLnBrk="0">
      <a:spcBef>
        <a:spcPts val="400"/>
      </a:spcBef>
      <a:defRPr sz="1200">
        <a:latin typeface="+mj-lt"/>
        <a:ea typeface="+mj-ea"/>
        <a:cs typeface="+mj-cs"/>
        <a:sym typeface="Arial"/>
      </a:defRPr>
    </a:lvl4pPr>
    <a:lvl5pPr indent="914400" latinLnBrk="0">
      <a:spcBef>
        <a:spcPts val="400"/>
      </a:spcBef>
      <a:defRPr sz="1200">
        <a:latin typeface="+mj-lt"/>
        <a:ea typeface="+mj-ea"/>
        <a:cs typeface="+mj-cs"/>
        <a:sym typeface="Arial"/>
      </a:defRPr>
    </a:lvl5pPr>
    <a:lvl6pPr indent="1143000" latinLnBrk="0">
      <a:spcBef>
        <a:spcPts val="400"/>
      </a:spcBef>
      <a:defRPr sz="1200">
        <a:latin typeface="+mj-lt"/>
        <a:ea typeface="+mj-ea"/>
        <a:cs typeface="+mj-cs"/>
        <a:sym typeface="Arial"/>
      </a:defRPr>
    </a:lvl6pPr>
    <a:lvl7pPr indent="1371600" latinLnBrk="0">
      <a:spcBef>
        <a:spcPts val="400"/>
      </a:spcBef>
      <a:defRPr sz="1200">
        <a:latin typeface="+mj-lt"/>
        <a:ea typeface="+mj-ea"/>
        <a:cs typeface="+mj-cs"/>
        <a:sym typeface="Arial"/>
      </a:defRPr>
    </a:lvl7pPr>
    <a:lvl8pPr indent="1600200" latinLnBrk="0">
      <a:spcBef>
        <a:spcPts val="400"/>
      </a:spcBef>
      <a:defRPr sz="1200">
        <a:latin typeface="+mj-lt"/>
        <a:ea typeface="+mj-ea"/>
        <a:cs typeface="+mj-cs"/>
        <a:sym typeface="Arial"/>
      </a:defRPr>
    </a:lvl8pPr>
    <a:lvl9pPr indent="1828800" latinLnBrk="0">
      <a:spcBef>
        <a:spcPts val="400"/>
      </a:spcBef>
      <a:defRPr sz="1200">
        <a:latin typeface="+mj-lt"/>
        <a:ea typeface="+mj-ea"/>
        <a:cs typeface="+mj-cs"/>
        <a:sym typeface="Arial"/>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 Id="rId3" Type="http://schemas.openxmlformats.org/officeDocument/2006/relationships/hyperlink" Target="http://www.cs.bham.ac.uk/~yxh/tourism.html" TargetMode="External"/></Relationships>

</file>

<file path=ppt/notesSlides/_rels/notesSlide2.xml.rels><?xml version="1.0" encoding="UTF-8" standalone="yes"?><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 Id="rId3" Type="http://schemas.openxmlformats.org/officeDocument/2006/relationships/hyperlink" Target="http://www.mc.maricopa.edu/anthropology/FirstEmperor.html"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0" name="Shape 70"/>
          <p:cNvSpPr/>
          <p:nvPr>
            <p:ph type="sldImg"/>
          </p:nvPr>
        </p:nvSpPr>
        <p:spPr>
          <a:prstGeom prst="rect">
            <a:avLst/>
          </a:prstGeom>
        </p:spPr>
        <p:txBody>
          <a:bodyPr/>
          <a:lstStyle/>
          <a:p>
            <a:pPr/>
          </a:p>
        </p:txBody>
      </p:sp>
      <p:sp>
        <p:nvSpPr>
          <p:cNvPr id="71" name="Shape 71"/>
          <p:cNvSpPr/>
          <p:nvPr>
            <p:ph type="body" sz="quarter" idx="1"/>
          </p:nvPr>
        </p:nvSpPr>
        <p:spPr>
          <a:prstGeom prst="rect">
            <a:avLst/>
          </a:prstGeom>
        </p:spPr>
        <p:txBody>
          <a:bodyPr/>
          <a:lstStyle/>
          <a:p>
            <a:pPr>
              <a:lnSpc>
                <a:spcPct val="80000"/>
              </a:lnSpc>
              <a:spcBef>
                <a:spcPts val="300"/>
              </a:spcBef>
              <a:defRPr sz="1000"/>
            </a:pPr>
            <a:r>
              <a:t>The last Shan ruler, a despot according to standard Chinese accounts, was overthrown by a chieftain of a frontier tribe called Zhou ( ), which had settled in the Weir ( ) Valley in modern Shania (   ) Province. The Zhou dynasty had its capital at Hao ( ), near the city of </a:t>
            </a:r>
            <a:r>
              <a:rPr u="sng">
                <a:solidFill>
                  <a:srgbClr val="009999"/>
                </a:solidFill>
                <a:uFill>
                  <a:solidFill>
                    <a:srgbClr val="009999"/>
                  </a:solidFill>
                </a:uFill>
                <a:hlinkClick r:id="rId3" invalidUrl="" action="" tgtFrame="" tooltip="" history="1" highlightClick="0" endSnd="0"/>
              </a:rPr>
              <a:t>Xi'an</a:t>
            </a:r>
            <a:r>
              <a:t> (   ), or Chang'an (   ), as it was known in its heyday in the imperial period. Sharing the language and culture of the Shang, the early Zhou rulers, through conquest and colonization, gradually sinicized, that is, extended Shang culture through much of China Proper north of the Chang Jiang (    or Yangtze River). The Zhou dynasty lasted longer than any other, from 1027 to 221 B.C. It was philosophers of this period who first enunciated the doctrine of the "mandate of heaven" (tianming or    ), the notion that the ruler (the "son of heaven" or    ) governed by divine right but that his dethronement would prove that he had lost the mandate. The doctrine explained and justified the demise of the two earlier dynasties and at the same time supported the legitimacy of present and future rulers. </a:t>
            </a:r>
          </a:p>
          <a:p>
            <a:pPr>
              <a:lnSpc>
                <a:spcPct val="80000"/>
              </a:lnSpc>
              <a:spcBef>
                <a:spcPts val="300"/>
              </a:spcBef>
              <a:defRPr sz="1000"/>
            </a:pPr>
            <a:r>
              <a:t>The term feudal has often been applied to the Zhou period because the Zhou's early decentralized rule invites comparison with medieval rule in Europe. At most, however, the early Zhou system was proto-feudal ( ), being a more sophisticated version of earlier tribal organization, in which effective control depended more on familial ties than on feudal legal bonds. Whatever feudal elements there may have been decreased as time went on. The Zhou amalgam of city-states became progressively centralized and established increasingly impersonal political and economic institutions. These developments, which probably occurred in the latter Zhou period, were manifested in greater central control over local governments and a more routinized agricultural taxation. </a:t>
            </a:r>
          </a:p>
          <a:p>
            <a:pPr>
              <a:lnSpc>
                <a:spcPct val="80000"/>
              </a:lnSpc>
              <a:spcBef>
                <a:spcPts val="300"/>
              </a:spcBef>
              <a:defRPr sz="1000"/>
            </a:pPr>
            <a:r>
              <a:t>In 771 B.C. the Zhou court was sacked, and its king was killed by invading barbarians who were allied with rebel lords. The capital was moved eastward to Luoyang (   ) in present-day Henan (   ) Province. Because of this shift, historians divide the Zhou era into Western Zhou (1027-771 B.C.) and Eastern Zhou (770-221 B.C.). With the royal line broken, the power of the Zhou court gradually diminished; the fragmentation of the kingdom accelerated. Eastern Zhou divides into two subperiods. The first, from 770 to 476 B.C., is called the Spring and Autumn Period (   ), after a famous historical chronicle of the time; the second is known as the Warring States Period (475-221 B.C.    ).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0" name="Shape 80"/>
          <p:cNvSpPr/>
          <p:nvPr>
            <p:ph type="sldImg"/>
          </p:nvPr>
        </p:nvSpPr>
        <p:spPr>
          <a:prstGeom prst="rect">
            <a:avLst/>
          </a:prstGeom>
        </p:spPr>
        <p:txBody>
          <a:bodyPr/>
          <a:lstStyle/>
          <a:p>
            <a:pPr/>
          </a:p>
        </p:txBody>
      </p:sp>
      <p:sp>
        <p:nvSpPr>
          <p:cNvPr id="81" name="Shape 81"/>
          <p:cNvSpPr/>
          <p:nvPr>
            <p:ph type="body" sz="quarter" idx="1"/>
          </p:nvPr>
        </p:nvSpPr>
        <p:spPr>
          <a:prstGeom prst="rect">
            <a:avLst/>
          </a:prstGeom>
        </p:spPr>
        <p:txBody>
          <a:bodyPr/>
          <a:lstStyle/>
          <a:p>
            <a:pPr/>
            <a:r>
              <a:t>To silence criticism of imperial rule, the kings banished or put to death many dissenting Confucian scholars and confiscated and burned their books ( </a:t>
            </a:r>
          </a:p>
          <a:p>
            <a:pPr/>
            <a:r>
              <a:t>Revolts broke out as soon as the first Qin emperor </a:t>
            </a:r>
            <a:r>
              <a:rPr u="sng">
                <a:solidFill>
                  <a:srgbClr val="009999"/>
                </a:solidFill>
                <a:uFill>
                  <a:solidFill>
                    <a:srgbClr val="009999"/>
                  </a:solidFill>
                </a:uFill>
                <a:hlinkClick r:id="rId3" invalidUrl="" action="" tgtFrame="" tooltip="" history="1" highlightClick="0" endSnd="0"/>
              </a:rPr>
              <a:t>died</a:t>
            </a:r>
            <a:r>
              <a:t> in 210 B.C. His dynasty was extinguished less than twenty years after its triumph. The imperial system initiated during the Qin dynasty, however, set a pattern that was developed over the next two millennia. </a:t>
            </a: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Default">
    <p:spTree>
      <p:nvGrpSpPr>
        <p:cNvPr id="1" name=""/>
        <p:cNvGrpSpPr/>
        <p:nvPr/>
      </p:nvGrpSpPr>
      <p:grpSpPr>
        <a:xfrm>
          <a:off x="0" y="0"/>
          <a:ext cx="0" cy="0"/>
          <a:chOff x="0" y="0"/>
          <a:chExt cx="0" cy="0"/>
        </a:xfrm>
      </p:grpSpPr>
      <p:sp>
        <p:nvSpPr>
          <p:cNvPr id="17" name="Shape 17"/>
          <p:cNvSpPr/>
          <p:nvPr>
            <p:ph type="sldNum" sz="quarter" idx="2"/>
          </p:nvPr>
        </p:nvSpPr>
        <p:spPr>
          <a:prstGeom prst="rect">
            <a:avLst/>
          </a:prstGeom>
        </p:spPr>
        <p:txBody>
          <a:bodyPr/>
          <a:lstStyle/>
          <a:p>
            <a:pPr/>
            <a:fld id="{86CB4B4D-7CA3-9044-876B-883B54F8677D}" type="slidenum"/>
          </a:p>
        </p:txBody>
      </p:sp>
      <p:sp>
        <p:nvSpPr>
          <p:cNvPr id="18" name="Shape 18"/>
          <p:cNvSpPr/>
          <p:nvPr>
            <p:ph type="title"/>
          </p:nvPr>
        </p:nvSpPr>
        <p:spPr>
          <a:xfrm>
            <a:off x="685800" y="2130425"/>
            <a:ext cx="7772400" cy="1470025"/>
          </a:xfrm>
          <a:prstGeom prst="rect">
            <a:avLst/>
          </a:prstGeom>
        </p:spPr>
        <p:txBody>
          <a:bodyPr anchor="t">
            <a:normAutofit fontScale="100000" lnSpcReduction="0"/>
          </a:bodyPr>
          <a:lstStyle/>
          <a:p>
            <a:pPr/>
            <a:r>
              <a:t>Title Text</a:t>
            </a:r>
          </a:p>
        </p:txBody>
      </p:sp>
      <p:sp>
        <p:nvSpPr>
          <p:cNvPr id="19" name="Shape 19"/>
          <p:cNvSpPr/>
          <p:nvPr>
            <p:ph type="body" sz="quarter" idx="1"/>
          </p:nvPr>
        </p:nvSpPr>
        <p:spPr>
          <a:xfrm>
            <a:off x="1371600" y="3886200"/>
            <a:ext cx="6400800" cy="1752600"/>
          </a:xfrm>
          <a:prstGeom prst="rect">
            <a:avLst/>
          </a:prstGeom>
        </p:spPr>
        <p:txBody>
          <a:bodyPr>
            <a:normAutofit fontScale="100000" lnSpcReduction="0"/>
          </a:bodyPr>
          <a:lstStyle>
            <a:lvl1pPr marL="0" indent="0" algn="ctr">
              <a:buSzTx/>
              <a:buNone/>
            </a:lvl1pPr>
            <a:lvl2pPr marL="0" indent="457200" algn="ctr">
              <a:buSzTx/>
              <a:buNone/>
            </a:lvl2pPr>
            <a:lvl3pPr marL="0" indent="914400" algn="ctr">
              <a:buSzTx/>
              <a:buNone/>
            </a:lvl3pPr>
            <a:lvl4pPr marL="0" indent="1371600" algn="ctr">
              <a:buSzTx/>
              <a:buNone/>
            </a:lvl4pPr>
            <a:lvl5pPr marL="0" indent="1828800" algn="ctr">
              <a:buSzTx/>
              <a:buNone/>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sp>
        <p:nvSpPr>
          <p:cNvPr id="26" name="Shape 2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sp>
        <p:nvSpPr>
          <p:cNvPr id="33" name="Shape 33"/>
          <p:cNvSpPr/>
          <p:nvPr>
            <p:ph type="sldNum" sz="quarter" idx="2"/>
          </p:nvPr>
        </p:nvSpPr>
        <p:spPr>
          <a:prstGeom prst="rect">
            <a:avLst/>
          </a:prstGeom>
        </p:spPr>
        <p:txBody>
          <a:bodyPr/>
          <a:lstStyle/>
          <a:p>
            <a:pPr/>
            <a:fld id="{86CB4B4D-7CA3-9044-876B-883B54F8677D}" type="slidenum"/>
          </a:p>
        </p:txBody>
      </p:sp>
      <p:sp>
        <p:nvSpPr>
          <p:cNvPr id="34" name="Shape 34"/>
          <p:cNvSpPr/>
          <p:nvPr>
            <p:ph type="title"/>
          </p:nvPr>
        </p:nvSpPr>
        <p:spPr>
          <a:xfrm>
            <a:off x="457200" y="274637"/>
            <a:ext cx="8229600" cy="1143001"/>
          </a:xfrm>
          <a:prstGeom prst="rect">
            <a:avLst/>
          </a:prstGeom>
        </p:spPr>
        <p:txBody>
          <a:bodyPr anchor="t">
            <a:normAutofit fontScale="100000" lnSpcReduction="0"/>
          </a:bodyPr>
          <a:lstStyle/>
          <a:p>
            <a:pPr/>
            <a:r>
              <a:t>Title Text</a:t>
            </a:r>
          </a:p>
        </p:txBody>
      </p:sp>
      <p:sp>
        <p:nvSpPr>
          <p:cNvPr id="35" name="Shape 35"/>
          <p:cNvSpPr/>
          <p:nvPr>
            <p:ph type="body" idx="1"/>
          </p:nvPr>
        </p:nvSpPr>
        <p:spPr>
          <a:xfrm>
            <a:off x="457200" y="1600200"/>
            <a:ext cx="8229600" cy="4525963"/>
          </a:xfrm>
          <a:prstGeom prst="rect">
            <a:avLst/>
          </a:prstGeom>
        </p:spPr>
        <p:txBody>
          <a:bodyP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2.jpeg"/><Relationship Id="rId4" Type="http://schemas.openxmlformats.org/officeDocument/2006/relationships/image" Target="../media/image1.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pic>
        <p:nvPicPr>
          <p:cNvPr id="2" name="CITYCOL.jpg"/>
          <p:cNvPicPr>
            <a:picLocks noChangeAspect="1"/>
          </p:cNvPicPr>
          <p:nvPr/>
        </p:nvPicPr>
        <p:blipFill>
          <a:blip r:embed="rId2">
            <a:extLst/>
          </a:blip>
          <a:stretch>
            <a:fillRect/>
          </a:stretch>
        </p:blipFill>
        <p:spPr>
          <a:xfrm>
            <a:off x="0" y="0"/>
            <a:ext cx="1219200" cy="1173163"/>
          </a:xfrm>
          <a:prstGeom prst="rect">
            <a:avLst/>
          </a:prstGeom>
          <a:ln w="12700">
            <a:miter lim="400000"/>
          </a:ln>
        </p:spPr>
      </p:pic>
      <p:pic>
        <p:nvPicPr>
          <p:cNvPr id="3" name="HONGKO1.jpg"/>
          <p:cNvPicPr>
            <a:picLocks noChangeAspect="1"/>
          </p:cNvPicPr>
          <p:nvPr/>
        </p:nvPicPr>
        <p:blipFill>
          <a:blip r:embed="rId3">
            <a:extLst/>
          </a:blip>
          <a:stretch>
            <a:fillRect/>
          </a:stretch>
        </p:blipFill>
        <p:spPr>
          <a:xfrm>
            <a:off x="7772400" y="152400"/>
            <a:ext cx="1219200" cy="1016000"/>
          </a:xfrm>
          <a:prstGeom prst="rect">
            <a:avLst/>
          </a:prstGeom>
          <a:ln w="12700">
            <a:miter lim="400000"/>
          </a:ln>
        </p:spPr>
      </p:pic>
      <p:sp>
        <p:nvSpPr>
          <p:cNvPr id="4" name="Shape 4"/>
          <p:cNvSpPr/>
          <p:nvPr/>
        </p:nvSpPr>
        <p:spPr>
          <a:xfrm>
            <a:off x="1524000" y="304800"/>
            <a:ext cx="6096000" cy="65321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2600"/>
              </a:spcBef>
              <a:defRPr sz="4400">
                <a:latin typeface="新細明體"/>
                <a:ea typeface="新細明體"/>
                <a:cs typeface="新細明體"/>
                <a:sym typeface="新細明體"/>
              </a:defRPr>
            </a:lvl1pPr>
          </a:lstStyle>
          <a:p>
            <a:pPr/>
            <a:r>
              <a:t>Music of East Asia</a:t>
            </a:r>
          </a:p>
        </p:txBody>
      </p:sp>
      <p:sp>
        <p:nvSpPr>
          <p:cNvPr id="5" name="Shape 5"/>
          <p:cNvSpPr/>
          <p:nvPr/>
        </p:nvSpPr>
        <p:spPr>
          <a:xfrm>
            <a:off x="-1" y="1219200"/>
            <a:ext cx="9144002" cy="0"/>
          </a:xfrm>
          <a:prstGeom prst="line">
            <a:avLst/>
          </a:prstGeom>
          <a:ln w="57150">
            <a:solidFill>
              <a:srgbClr val="FF0000"/>
            </a:solidFill>
          </a:ln>
        </p:spPr>
        <p:txBody>
          <a:bodyPr lIns="45719" rIns="45719"/>
          <a:lstStyle/>
          <a:p>
            <a:pPr/>
          </a:p>
        </p:txBody>
      </p:sp>
      <p:sp>
        <p:nvSpPr>
          <p:cNvPr id="6" name="Shape 6"/>
          <p:cNvSpPr/>
          <p:nvPr/>
        </p:nvSpPr>
        <p:spPr>
          <a:xfrm>
            <a:off x="-1" y="6096000"/>
            <a:ext cx="9144002" cy="0"/>
          </a:xfrm>
          <a:prstGeom prst="line">
            <a:avLst/>
          </a:prstGeom>
          <a:ln w="38100">
            <a:solidFill>
              <a:srgbClr val="FF0000"/>
            </a:solidFill>
          </a:ln>
        </p:spPr>
        <p:txBody>
          <a:bodyPr lIns="45719" rIns="45719"/>
          <a:lstStyle/>
          <a:p>
            <a:pPr/>
          </a:p>
        </p:txBody>
      </p:sp>
      <p:pic>
        <p:nvPicPr>
          <p:cNvPr id="7" name="ccsf_logi.png"/>
          <p:cNvPicPr>
            <a:picLocks noChangeAspect="1"/>
          </p:cNvPicPr>
          <p:nvPr/>
        </p:nvPicPr>
        <p:blipFill>
          <a:blip r:embed="rId4">
            <a:extLst/>
          </a:blip>
          <a:stretch>
            <a:fillRect/>
          </a:stretch>
        </p:blipFill>
        <p:spPr>
          <a:xfrm>
            <a:off x="4343400" y="6248400"/>
            <a:ext cx="838200" cy="450850"/>
          </a:xfrm>
          <a:prstGeom prst="rect">
            <a:avLst/>
          </a:prstGeom>
          <a:ln w="12700">
            <a:miter lim="400000"/>
          </a:ln>
        </p:spPr>
      </p:pic>
      <p:sp>
        <p:nvSpPr>
          <p:cNvPr id="8" name="Shape 8"/>
          <p:cNvSpPr/>
          <p:nvPr>
            <p:ph type="sldNum" sz="quarter" idx="2"/>
          </p:nvPr>
        </p:nvSpPr>
        <p:spPr>
          <a:xfrm>
            <a:off x="8384892" y="6245225"/>
            <a:ext cx="301909" cy="288824"/>
          </a:xfrm>
          <a:prstGeom prst="rect">
            <a:avLst/>
          </a:prstGeom>
          <a:ln w="12700">
            <a:miter lim="400000"/>
          </a:ln>
        </p:spPr>
        <p:txBody>
          <a:bodyPr wrap="none" lIns="45719" rIns="45719">
            <a:spAutoFit/>
          </a:bodyPr>
          <a:lstStyle>
            <a:lvl1pPr algn="r">
              <a:defRPr sz="1400"/>
            </a:lvl1pPr>
          </a:lstStyle>
          <a:p>
            <a:pPr/>
            <a:fld id="{86CB4B4D-7CA3-9044-876B-883B54F8677D}" type="slidenum"/>
          </a:p>
        </p:txBody>
      </p:sp>
      <p:sp>
        <p:nvSpPr>
          <p:cNvPr id="9" name="Shape 9"/>
          <p:cNvSpPr/>
          <p:nvPr>
            <p:ph type="title"/>
          </p:nvPr>
        </p:nvSpPr>
        <p:spPr>
          <a:xfrm>
            <a:off x="457200" y="92074"/>
            <a:ext cx="8229600" cy="1508126"/>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p>
            <a:pPr/>
            <a:r>
              <a:t>Title Text</a:t>
            </a:r>
          </a:p>
        </p:txBody>
      </p:sp>
      <p:sp>
        <p:nvSpPr>
          <p:cNvPr id="10" name="Shape 10"/>
          <p:cNvSpPr/>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5"/>
    <p:sldLayoutId id="2147483650" r:id="rId6"/>
    <p:sldLayoutId id="2147483651" r:id="rId7"/>
  </p:sldLayoutIdLst>
  <p:transition xmlns:p14="http://schemas.microsoft.com/office/powerpoint/2010/main" spd="med" advClick="1"/>
  <p:txStyles>
    <p:titleStyle>
      <a:lvl1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Arial"/>
        </a:defRPr>
      </a:lvl1pPr>
      <a:lvl2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Arial"/>
        </a:defRPr>
      </a:lvl2pPr>
      <a:lvl3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Arial"/>
        </a:defRPr>
      </a:lvl3pPr>
      <a:lvl4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Arial"/>
        </a:defRPr>
      </a:lvl4pPr>
      <a:lvl5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Arial"/>
        </a:defRPr>
      </a:lvl5pPr>
      <a:lvl6pPr marL="0" marR="0" indent="45720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Arial"/>
        </a:defRPr>
      </a:lvl6pPr>
      <a:lvl7pPr marL="0" marR="0" indent="91440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Arial"/>
        </a:defRPr>
      </a:lvl7pPr>
      <a:lvl8pPr marL="0" marR="0" indent="137160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Arial"/>
        </a:defRPr>
      </a:lvl8pPr>
      <a:lvl9pPr marL="0" marR="0" indent="182880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Arial"/>
        </a:defRPr>
      </a:lvl9pPr>
    </p:titleStyle>
    <p:bodyStyle>
      <a:lvl1pPr marL="342900" marR="0" indent="-342900" algn="l" defTabSz="914400" rtl="0" latinLnBrk="0">
        <a:lnSpc>
          <a:spcPct val="100000"/>
        </a:lnSpc>
        <a:spcBef>
          <a:spcPts val="700"/>
        </a:spcBef>
        <a:spcAft>
          <a:spcPts val="0"/>
        </a:spcAft>
        <a:buClrTx/>
        <a:buSzPct val="100000"/>
        <a:buFontTx/>
        <a:buChar char="»"/>
        <a:tabLst/>
        <a:defRPr b="0" baseline="0" cap="none" i="0" spc="0" strike="noStrike" sz="3200" u="none">
          <a:ln>
            <a:noFill/>
          </a:ln>
          <a:solidFill>
            <a:srgbClr val="000000"/>
          </a:solidFill>
          <a:uFillTx/>
          <a:latin typeface="+mj-lt"/>
          <a:ea typeface="+mj-ea"/>
          <a:cs typeface="+mj-cs"/>
          <a:sym typeface="Arial"/>
        </a:defRPr>
      </a:lvl1pPr>
      <a:lvl2pPr marL="783771" marR="0" indent="-326571" algn="l" defTabSz="914400" rtl="0" latinLnBrk="0">
        <a:lnSpc>
          <a:spcPct val="100000"/>
        </a:lnSpc>
        <a:spcBef>
          <a:spcPts val="700"/>
        </a:spcBef>
        <a:spcAft>
          <a:spcPts val="0"/>
        </a:spcAft>
        <a:buClrTx/>
        <a:buSzPct val="100000"/>
        <a:buFontTx/>
        <a:buChar char="–"/>
        <a:tabLst/>
        <a:defRPr b="0" baseline="0" cap="none" i="0" spc="0" strike="noStrike" sz="3200" u="none">
          <a:ln>
            <a:noFill/>
          </a:ln>
          <a:solidFill>
            <a:srgbClr val="000000"/>
          </a:solidFill>
          <a:uFillTx/>
          <a:latin typeface="+mj-lt"/>
          <a:ea typeface="+mj-ea"/>
          <a:cs typeface="+mj-cs"/>
          <a:sym typeface="Arial"/>
        </a:defRPr>
      </a:lvl2pPr>
      <a:lvl3pPr marL="1219200" marR="0" indent="-304800" algn="l" defTabSz="914400" rtl="0" latinLnBrk="0">
        <a:lnSpc>
          <a:spcPct val="100000"/>
        </a:lnSpc>
        <a:spcBef>
          <a:spcPts val="700"/>
        </a:spcBef>
        <a:spcAft>
          <a:spcPts val="0"/>
        </a:spcAft>
        <a:buClrTx/>
        <a:buSzPct val="100000"/>
        <a:buFontTx/>
        <a:buChar char="•"/>
        <a:tabLst/>
        <a:defRPr b="0" baseline="0" cap="none" i="0" spc="0" strike="noStrike" sz="3200" u="none">
          <a:ln>
            <a:noFill/>
          </a:ln>
          <a:solidFill>
            <a:srgbClr val="000000"/>
          </a:solidFill>
          <a:uFillTx/>
          <a:latin typeface="+mj-lt"/>
          <a:ea typeface="+mj-ea"/>
          <a:cs typeface="+mj-cs"/>
          <a:sym typeface="Arial"/>
        </a:defRPr>
      </a:lvl3pPr>
      <a:lvl4pPr marL="1737360" marR="0" indent="-365760" algn="l" defTabSz="914400" rtl="0" latinLnBrk="0">
        <a:lnSpc>
          <a:spcPct val="100000"/>
        </a:lnSpc>
        <a:spcBef>
          <a:spcPts val="700"/>
        </a:spcBef>
        <a:spcAft>
          <a:spcPts val="0"/>
        </a:spcAft>
        <a:buClrTx/>
        <a:buSzPct val="100000"/>
        <a:buFontTx/>
        <a:buChar char="–"/>
        <a:tabLst/>
        <a:defRPr b="0" baseline="0" cap="none" i="0" spc="0" strike="noStrike" sz="3200" u="none">
          <a:ln>
            <a:noFill/>
          </a:ln>
          <a:solidFill>
            <a:srgbClr val="000000"/>
          </a:solidFill>
          <a:uFillTx/>
          <a:latin typeface="+mj-lt"/>
          <a:ea typeface="+mj-ea"/>
          <a:cs typeface="+mj-cs"/>
          <a:sym typeface="Arial"/>
        </a:defRPr>
      </a:lvl4pPr>
      <a:lvl5pPr marL="2235200" marR="0" indent="-406400" algn="l" defTabSz="914400" rtl="0" latinLnBrk="0">
        <a:lnSpc>
          <a:spcPct val="100000"/>
        </a:lnSpc>
        <a:spcBef>
          <a:spcPts val="700"/>
        </a:spcBef>
        <a:spcAft>
          <a:spcPts val="0"/>
        </a:spcAft>
        <a:buClrTx/>
        <a:buSzPct val="100000"/>
        <a:buFontTx/>
        <a:buChar char="»"/>
        <a:tabLst/>
        <a:defRPr b="0" baseline="0" cap="none" i="0" spc="0" strike="noStrike" sz="3200" u="none">
          <a:ln>
            <a:noFill/>
          </a:ln>
          <a:solidFill>
            <a:srgbClr val="000000"/>
          </a:solidFill>
          <a:uFillTx/>
          <a:latin typeface="+mj-lt"/>
          <a:ea typeface="+mj-ea"/>
          <a:cs typeface="+mj-cs"/>
          <a:sym typeface="Arial"/>
        </a:defRPr>
      </a:lvl5pPr>
      <a:lvl6pPr marL="2692400" marR="0" indent="-406400" algn="l" defTabSz="914400" rtl="0" latinLnBrk="0">
        <a:lnSpc>
          <a:spcPct val="100000"/>
        </a:lnSpc>
        <a:spcBef>
          <a:spcPts val="700"/>
        </a:spcBef>
        <a:spcAft>
          <a:spcPts val="0"/>
        </a:spcAft>
        <a:buClrTx/>
        <a:buSzPct val="100000"/>
        <a:buFontTx/>
        <a:buChar char="•"/>
        <a:tabLst/>
        <a:defRPr b="0" baseline="0" cap="none" i="0" spc="0" strike="noStrike" sz="3200" u="none">
          <a:ln>
            <a:noFill/>
          </a:ln>
          <a:solidFill>
            <a:srgbClr val="000000"/>
          </a:solidFill>
          <a:uFillTx/>
          <a:latin typeface="+mj-lt"/>
          <a:ea typeface="+mj-ea"/>
          <a:cs typeface="+mj-cs"/>
          <a:sym typeface="Arial"/>
        </a:defRPr>
      </a:lvl6pPr>
      <a:lvl7pPr marL="3149600" marR="0" indent="-406400" algn="l" defTabSz="914400" rtl="0" latinLnBrk="0">
        <a:lnSpc>
          <a:spcPct val="100000"/>
        </a:lnSpc>
        <a:spcBef>
          <a:spcPts val="700"/>
        </a:spcBef>
        <a:spcAft>
          <a:spcPts val="0"/>
        </a:spcAft>
        <a:buClrTx/>
        <a:buSzPct val="100000"/>
        <a:buFontTx/>
        <a:buChar char="•"/>
        <a:tabLst/>
        <a:defRPr b="0" baseline="0" cap="none" i="0" spc="0" strike="noStrike" sz="3200" u="none">
          <a:ln>
            <a:noFill/>
          </a:ln>
          <a:solidFill>
            <a:srgbClr val="000000"/>
          </a:solidFill>
          <a:uFillTx/>
          <a:latin typeface="+mj-lt"/>
          <a:ea typeface="+mj-ea"/>
          <a:cs typeface="+mj-cs"/>
          <a:sym typeface="Arial"/>
        </a:defRPr>
      </a:lvl7pPr>
      <a:lvl8pPr marL="3606800" marR="0" indent="-406400" algn="l" defTabSz="914400" rtl="0" latinLnBrk="0">
        <a:lnSpc>
          <a:spcPct val="100000"/>
        </a:lnSpc>
        <a:spcBef>
          <a:spcPts val="700"/>
        </a:spcBef>
        <a:spcAft>
          <a:spcPts val="0"/>
        </a:spcAft>
        <a:buClrTx/>
        <a:buSzPct val="100000"/>
        <a:buFontTx/>
        <a:buChar char="•"/>
        <a:tabLst/>
        <a:defRPr b="0" baseline="0" cap="none" i="0" spc="0" strike="noStrike" sz="3200" u="none">
          <a:ln>
            <a:noFill/>
          </a:ln>
          <a:solidFill>
            <a:srgbClr val="000000"/>
          </a:solidFill>
          <a:uFillTx/>
          <a:latin typeface="+mj-lt"/>
          <a:ea typeface="+mj-ea"/>
          <a:cs typeface="+mj-cs"/>
          <a:sym typeface="Arial"/>
        </a:defRPr>
      </a:lvl8pPr>
      <a:lvl9pPr marL="4064000" marR="0" indent="-406400" algn="l" defTabSz="914400" rtl="0" latinLnBrk="0">
        <a:lnSpc>
          <a:spcPct val="100000"/>
        </a:lnSpc>
        <a:spcBef>
          <a:spcPts val="700"/>
        </a:spcBef>
        <a:spcAft>
          <a:spcPts val="0"/>
        </a:spcAft>
        <a:buClrTx/>
        <a:buSzPct val="100000"/>
        <a:buFontTx/>
        <a:buChar char="•"/>
        <a:tabLst/>
        <a:defRPr b="0" baseline="0" cap="none" i="0" spc="0" strike="noStrike" sz="3200" u="none">
          <a:ln>
            <a:noFill/>
          </a:ln>
          <a:solidFill>
            <a:srgbClr val="000000"/>
          </a:solidFill>
          <a:uFillTx/>
          <a:latin typeface="+mj-lt"/>
          <a:ea typeface="+mj-ea"/>
          <a:cs typeface="+mj-cs"/>
          <a:sym typeface="Arial"/>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400" u="none">
          <a:ln>
            <a:noFill/>
          </a:ln>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b="0" baseline="0" cap="none" i="0" spc="0" strike="noStrike" sz="1400" u="none">
          <a:ln>
            <a:noFill/>
          </a:ln>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b="0" baseline="0" cap="none" i="0" spc="0" strike="noStrike" sz="1400" u="none">
          <a:ln>
            <a:noFill/>
          </a:ln>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b="0" baseline="0" cap="none" i="0" spc="0" strike="noStrike" sz="1400" u="none">
          <a:ln>
            <a:noFill/>
          </a:ln>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b="0" baseline="0" cap="none" i="0" spc="0" strike="noStrike" sz="1400" u="none">
          <a:ln>
            <a:noFill/>
          </a:ln>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b="0" baseline="0" cap="none" i="0" spc="0" strike="noStrike" sz="1400" u="none">
          <a:ln>
            <a:noFill/>
          </a:ln>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b="0" baseline="0" cap="none" i="0" spc="0" strike="noStrike" sz="1400" u="none">
          <a:ln>
            <a:noFill/>
          </a:ln>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b="0" baseline="0" cap="none" i="0" spc="0" strike="noStrike" sz="1400" u="none">
          <a:ln>
            <a:noFill/>
          </a:ln>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b="0" baseline="0" cap="none" i="0" spc="0" strike="noStrike" sz="1400" u="none">
          <a:ln>
            <a:noFill/>
          </a:ln>
          <a:solidFill>
            <a:schemeClr val="tx1"/>
          </a:solidFill>
          <a:uFillTx/>
          <a:latin typeface="+mn-lt"/>
          <a:ea typeface="+mn-ea"/>
          <a:cs typeface="+mn-cs"/>
          <a:sym typeface="Arial"/>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haos.umd.edu/history/imperial.html" TargetMode="External"/><Relationship Id="rId3" Type="http://schemas.openxmlformats.org/officeDocument/2006/relationships/image" Target="../media/image3.png"/><Relationship Id="rId4" Type="http://schemas.openxmlformats.org/officeDocument/2006/relationships/hyperlink" Target="http://206.20.34.88/china5k/history/Qinemp.html" TargetMode="External"/><Relationship Id="rId5" Type="http://schemas.openxmlformats.org/officeDocument/2006/relationships/image" Target="../media/image4.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www-chaos.umd.edu/history/picts/firstemperor.gif" TargetMode="External"/><Relationship Id="rId4" Type="http://schemas.openxmlformats.org/officeDocument/2006/relationships/hyperlink" Target="http://pathfinder.com/@@da9e@7OydAEAQMOw/twep/products/qin/story.html" TargetMode="Externa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www.atm.ch.cam.ac.uk/~oliver/silk.html" TargetMode="Externa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haos.umd.edu/history/imperial2.html" TargetMode="External"/><Relationship Id="rId3" Type="http://schemas.openxmlformats.org/officeDocument/2006/relationships/image" Target="../media/image3.png"/><Relationship Id="rId4" Type="http://schemas.openxmlformats.org/officeDocument/2006/relationships/hyperlink" Target="http://206.20.34.88/china5k/history/suiemp.html" TargetMode="External"/><Relationship Id="rId5" Type="http://schemas.openxmlformats.org/officeDocument/2006/relationships/image" Target="../media/image5.png"/><Relationship Id="rId6" Type="http://schemas.openxmlformats.org/officeDocument/2006/relationships/hyperlink" Target="http://206.20.34.88/china5k/history/tangemp.html" TargetMode="External"/><Relationship Id="rId7" Type="http://schemas.openxmlformats.org/officeDocument/2006/relationships/image" Target="../media/image6.pn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www.youtube.com/watch?v=ArErB_YSDYs" TargetMode="Externa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haos.umd.edu/history/republican.html" TargetMode="External"/><Relationship Id="rId3" Type="http://schemas.openxmlformats.org/officeDocument/2006/relationships/image" Target="../media/image3.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 name="Shape 44"/>
          <p:cNvSpPr/>
          <p:nvPr>
            <p:ph type="sldNum" sz="quarter" idx="2"/>
          </p:nvPr>
        </p:nvSpPr>
        <p:spPr>
          <a:xfrm>
            <a:off x="8483776" y="6245225"/>
            <a:ext cx="203024"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5" name="Shape 45"/>
          <p:cNvSpPr/>
          <p:nvPr>
            <p:ph type="ctrTitle"/>
          </p:nvPr>
        </p:nvSpPr>
        <p:spPr>
          <a:xfrm>
            <a:off x="685800" y="2130425"/>
            <a:ext cx="7772400" cy="1470025"/>
          </a:xfrm>
          <a:prstGeom prst="rect">
            <a:avLst/>
          </a:prstGeom>
        </p:spPr>
        <p:txBody>
          <a:bodyPr/>
          <a:lstStyle/>
          <a:p>
            <a:pPr/>
            <a:r>
              <a:t>China: History and Culture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4" grpId="1" fill="hold">
                                  <p:stCondLst>
                                    <p:cond delay="0"/>
                                  </p:stCondLst>
                                  <p:iterate type="el" backwards="0">
                                    <p:tmAbs val="0"/>
                                  </p:iterate>
                                  <p:childTnLst>
                                    <p:set>
                                      <p:cBhvr>
                                        <p:cTn id="6" fill="hold"/>
                                        <p:tgtEl>
                                          <p:spTgt spid="45"/>
                                        </p:tgtEl>
                                        <p:attrNameLst>
                                          <p:attrName>style.visibility</p:attrName>
                                        </p:attrNameLst>
                                      </p:cBhvr>
                                      <p:to>
                                        <p:strVal val="visible"/>
                                      </p:to>
                                    </p:set>
                                    <p:animEffect filter="box(in)" transition="in">
                                      <p:cBhvr>
                                        <p:cTn id="7" dur="500"/>
                                        <p:tgtEl>
                                          <p:spTgt spid="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5" grpId="1"/>
    </p:bldLst>
  </p:timing>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 name="Shape 47"/>
          <p:cNvSpPr/>
          <p:nvPr>
            <p:ph type="sldNum" sz="quarter" idx="2"/>
          </p:nvPr>
        </p:nvSpPr>
        <p:spPr>
          <a:xfrm>
            <a:off x="8483776" y="6245225"/>
            <a:ext cx="203024"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8" name="chinamap.png"/>
          <p:cNvPicPr>
            <a:picLocks noChangeAspect="1"/>
          </p:cNvPicPr>
          <p:nvPr/>
        </p:nvPicPr>
        <p:blipFill>
          <a:blip r:embed="rId2">
            <a:extLst/>
          </a:blip>
          <a:srcRect l="198" t="1612" r="1225" b="3225"/>
          <a:stretch>
            <a:fillRect/>
          </a:stretch>
        </p:blipFill>
        <p:spPr>
          <a:xfrm>
            <a:off x="990600" y="63499"/>
            <a:ext cx="7010401" cy="6670676"/>
          </a:xfrm>
          <a:prstGeom prst="rect">
            <a:avLst/>
          </a:prstGeom>
          <a:ln w="12700">
            <a:miter lim="400000"/>
          </a:ln>
        </p:spPr>
      </p:pic>
    </p:spTree>
  </p:cSld>
  <p:clrMapOvr>
    <a:masterClrMapping/>
  </p:clrMapOvr>
  <p:transition xmlns:p14="http://schemas.microsoft.com/office/powerpoint/2010/main" spd="med" advClick="1" p14:dur="1000"/>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 name="Shape 50"/>
          <p:cNvSpPr/>
          <p:nvPr>
            <p:ph type="sldNum" sz="quarter" idx="2"/>
          </p:nvPr>
        </p:nvSpPr>
        <p:spPr>
          <a:xfrm>
            <a:off x="8483776" y="6245225"/>
            <a:ext cx="203024"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1" name="Shape 51"/>
          <p:cNvSpPr/>
          <p:nvPr>
            <p:ph type="body" idx="1"/>
          </p:nvPr>
        </p:nvSpPr>
        <p:spPr>
          <a:xfrm>
            <a:off x="457200" y="1447800"/>
            <a:ext cx="8229600" cy="4525963"/>
          </a:xfrm>
          <a:prstGeom prst="rect">
            <a:avLst/>
          </a:prstGeom>
        </p:spPr>
        <p:txBody>
          <a:bodyPr/>
          <a:lstStyle/>
          <a:p>
            <a:pPr>
              <a:buChar char="•"/>
            </a:pPr>
            <a:r>
              <a:t>China, 3,600,000 square miles in extent, is about the same size as the United States and second only to Soviet Russia in area.</a:t>
            </a:r>
          </a:p>
          <a:p>
            <a:pPr>
              <a:buChar char="•"/>
            </a:pPr>
            <a:r>
              <a:t>The Land</a:t>
            </a:r>
          </a:p>
          <a:p>
            <a:pPr lvl="1" marL="742950" indent="-285750">
              <a:spcBef>
                <a:spcPts val="0"/>
              </a:spcBef>
              <a:defRPr sz="2800"/>
            </a:pPr>
            <a:r>
              <a:t>Among the 5 principal rivers, there are the Yellow River, Yangzi River, and the West River which are among the famous ones</a:t>
            </a:r>
          </a:p>
          <a:p>
            <a:pPr lvl="1" marL="742950" indent="-285750">
              <a:spcBef>
                <a:spcPts val="0"/>
              </a:spcBef>
              <a:defRPr sz="2800"/>
            </a:pPr>
          </a:p>
          <a:p>
            <a:pPr lvl="1" marL="742950" indent="-285750">
              <a:spcBef>
                <a:spcPts val="0"/>
              </a:spcBef>
              <a:defRPr sz="2800"/>
            </a:pPr>
            <a:r>
              <a:t>The Yellow River (Huang He) is 2,700 miles long, rising in the Tibetan plateau.  </a:t>
            </a:r>
          </a:p>
        </p:txBody>
      </p:sp>
    </p:spTree>
  </p:cSld>
  <p:clrMapOvr>
    <a:masterClrMapping/>
  </p:clrMapOvr>
  <p:transition xmlns:p14="http://schemas.microsoft.com/office/powerpoint/2010/main" spd="med" advClick="1" p14:dur="1000"/>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3" name="Shape 53"/>
          <p:cNvSpPr/>
          <p:nvPr>
            <p:ph type="sldNum" sz="quarter" idx="2"/>
          </p:nvPr>
        </p:nvSpPr>
        <p:spPr>
          <a:xfrm>
            <a:off x="8483776" y="6245225"/>
            <a:ext cx="203024"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4" name="Shape 54"/>
          <p:cNvSpPr/>
          <p:nvPr>
            <p:ph type="body" idx="1"/>
          </p:nvPr>
        </p:nvSpPr>
        <p:spPr>
          <a:prstGeom prst="rect">
            <a:avLst/>
          </a:prstGeom>
        </p:spPr>
        <p:txBody>
          <a:bodyPr/>
          <a:lstStyle/>
          <a:p>
            <a:pPr lvl="1" marL="742950" indent="-285750">
              <a:spcBef>
                <a:spcPts val="0"/>
              </a:spcBef>
              <a:defRPr sz="2800"/>
            </a:pPr>
            <a:r>
              <a:t>The Yellow River has been called “China Sorrow” because it is liable to extensive flooding.</a:t>
            </a:r>
          </a:p>
          <a:p>
            <a:pPr lvl="1" marL="742950" indent="-285750">
              <a:spcBef>
                <a:spcPts val="0"/>
              </a:spcBef>
              <a:defRPr sz="2800"/>
            </a:pPr>
            <a:r>
              <a:t>The Yellow River is not navigable for most of its length save by small native boats</a:t>
            </a:r>
          </a:p>
          <a:p>
            <a:pPr lvl="1" marL="742950" indent="-285750">
              <a:spcBef>
                <a:spcPts val="0"/>
              </a:spcBef>
              <a:defRPr sz="2800"/>
            </a:pPr>
            <a:r>
              <a:t>The Yangzi River, Yangzi is China’s greatest river, 3,200 miles long and sixth in length in the world is navigable for a thousand miles, by large steamships all year round</a:t>
            </a:r>
          </a:p>
        </p:txBody>
      </p:sp>
    </p:spTree>
  </p:cSld>
  <p:clrMapOvr>
    <a:masterClrMapping/>
  </p:clrMapOvr>
  <p:transition xmlns:p14="http://schemas.microsoft.com/office/powerpoint/2010/main" spd="med" advClick="1" p14:dur="1000"/>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6" name="Shape 56"/>
          <p:cNvSpPr/>
          <p:nvPr>
            <p:ph type="sldNum" sz="quarter" idx="2"/>
          </p:nvPr>
        </p:nvSpPr>
        <p:spPr>
          <a:xfrm>
            <a:off x="8483776" y="6245225"/>
            <a:ext cx="203024"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7" name="Shape 57"/>
          <p:cNvSpPr/>
          <p:nvPr>
            <p:ph type="body" idx="1"/>
          </p:nvPr>
        </p:nvSpPr>
        <p:spPr>
          <a:prstGeom prst="rect">
            <a:avLst/>
          </a:prstGeom>
        </p:spPr>
        <p:txBody>
          <a:bodyPr/>
          <a:lstStyle/>
          <a:p>
            <a:pPr lvl="1" marL="742950" indent="-285750">
              <a:spcBef>
                <a:spcPts val="0"/>
              </a:spcBef>
              <a:defRPr sz="2800"/>
            </a:pPr>
            <a:r>
              <a:t>The north China has dry, cold, dessert winds in winter; the south has the most climate of the southeastern summer monsoon</a:t>
            </a:r>
          </a:p>
        </p:txBody>
      </p:sp>
    </p:spTree>
  </p:cSld>
  <p:clrMapOvr>
    <a:masterClrMapping/>
  </p:clrMapOvr>
  <p:transition xmlns:p14="http://schemas.microsoft.com/office/powerpoint/2010/main" spd="med" advClick="1" p14:dur="1000"/>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9" name="Shape 59"/>
          <p:cNvSpPr/>
          <p:nvPr>
            <p:ph type="sldNum" sz="quarter" idx="2"/>
          </p:nvPr>
        </p:nvSpPr>
        <p:spPr>
          <a:xfrm>
            <a:off x="8483776" y="6245225"/>
            <a:ext cx="203024"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0" name="Shape 60"/>
          <p:cNvSpPr/>
          <p:nvPr>
            <p:ph type="body" idx="1"/>
          </p:nvPr>
        </p:nvSpPr>
        <p:spPr>
          <a:xfrm>
            <a:off x="457200" y="1265237"/>
            <a:ext cx="8229600" cy="4525963"/>
          </a:xfrm>
          <a:prstGeom prst="rect">
            <a:avLst/>
          </a:prstGeom>
        </p:spPr>
        <p:txBody>
          <a:bodyPr/>
          <a:lstStyle/>
          <a:p>
            <a:pPr>
              <a:buChar char="•"/>
            </a:pPr>
            <a:r>
              <a:t>The first dynasty that is meaningfully dynasty was Shang</a:t>
            </a:r>
          </a:p>
          <a:p>
            <a:pPr lvl="1" marL="800100" indent="-342900">
              <a:buChar char="•"/>
            </a:pPr>
            <a:r>
              <a:t>Oracle Bones</a:t>
            </a:r>
          </a:p>
          <a:p>
            <a:pPr lvl="1" marL="800100" indent="-342900">
              <a:buChar char="•"/>
            </a:pPr>
            <a:r>
              <a:t>Dragon Bones</a:t>
            </a:r>
          </a:p>
          <a:p>
            <a:pPr lvl="1" marL="800100" indent="-342900">
              <a:buChar char="•"/>
            </a:pPr>
            <a:r>
              <a:t>Beginning to Chinese Civilization –   Characters and Deciphered</a:t>
            </a:r>
          </a:p>
          <a:p>
            <a:pPr lvl="1" marL="800100" indent="-342900">
              <a:buChar char="•"/>
            </a:pPr>
            <a:r>
              <a:t>Beginning of China’s Bronze age </a:t>
            </a:r>
          </a:p>
        </p:txBody>
      </p:sp>
    </p:spTree>
  </p:cSld>
  <p:clrMapOvr>
    <a:masterClrMapping/>
  </p:clrMapOvr>
  <p:transition xmlns:p14="http://schemas.microsoft.com/office/powerpoint/2010/main" spd="med" advClick="1" p14:dur="1000"/>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2" name="Shape 62"/>
          <p:cNvSpPr/>
          <p:nvPr>
            <p:ph type="sldNum" sz="quarter" idx="2"/>
          </p:nvPr>
        </p:nvSpPr>
        <p:spPr>
          <a:xfrm>
            <a:off x="8483776" y="6245225"/>
            <a:ext cx="203024"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3" name="Shape 63"/>
          <p:cNvSpPr/>
          <p:nvPr>
            <p:ph type="body" idx="1"/>
          </p:nvPr>
        </p:nvSpPr>
        <p:spPr>
          <a:prstGeom prst="rect">
            <a:avLst/>
          </a:prstGeom>
        </p:spPr>
        <p:txBody>
          <a:bodyPr/>
          <a:lstStyle/>
          <a:p>
            <a:pPr/>
          </a:p>
          <a:p>
            <a:pPr/>
            <a:r>
              <a:t>          Do you think the Dragon exist?</a:t>
            </a:r>
          </a:p>
        </p:txBody>
      </p:sp>
    </p:spTree>
  </p:cSld>
  <p:clrMapOvr>
    <a:masterClrMapping/>
  </p:clrMapOvr>
  <p:transition xmlns:p14="http://schemas.microsoft.com/office/powerpoint/2010/main" spd="med" advClick="1" p14:dur="1000"/>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5" name="Shape 65"/>
          <p:cNvSpPr/>
          <p:nvPr>
            <p:ph type="sldNum" sz="quarter" idx="2"/>
          </p:nvPr>
        </p:nvSpPr>
        <p:spPr>
          <a:xfrm>
            <a:off x="8483776" y="6245225"/>
            <a:ext cx="203024"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6" name="Shape 66"/>
          <p:cNvSpPr/>
          <p:nvPr>
            <p:ph type="body" idx="1"/>
          </p:nvPr>
        </p:nvSpPr>
        <p:spPr>
          <a:prstGeom prst="rect">
            <a:avLst/>
          </a:prstGeom>
        </p:spPr>
        <p:txBody>
          <a:bodyPr/>
          <a:lstStyle/>
          <a:p>
            <a:pPr>
              <a:buChar char="•"/>
            </a:pPr>
          </a:p>
          <a:p>
            <a:pPr>
              <a:buChar char="•"/>
            </a:pPr>
            <a:r>
              <a:t>During the Western Zhou Dynasty, the idea of the </a:t>
            </a:r>
            <a:r>
              <a:rPr u="sng"/>
              <a:t>“Mandate of Heaven"</a:t>
            </a:r>
            <a:r>
              <a:t>, by which the ruler had to deserve his supremacy by governing well, is first encountered </a:t>
            </a:r>
          </a:p>
        </p:txBody>
      </p:sp>
    </p:spTree>
  </p:cSld>
  <p:clrMapOvr>
    <a:masterClrMapping/>
  </p:clrMapOvr>
  <p:transition xmlns:p14="http://schemas.microsoft.com/office/powerpoint/2010/main" spd="med" advClick="1" p14:dur="1000"/>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8" name="Shape 68"/>
          <p:cNvSpPr/>
          <p:nvPr>
            <p:ph type="sldNum" sz="quarter" idx="2"/>
          </p:nvPr>
        </p:nvSpPr>
        <p:spPr>
          <a:xfrm>
            <a:off x="8483776" y="6245225"/>
            <a:ext cx="203024"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9" name="Shape 69"/>
          <p:cNvSpPr/>
          <p:nvPr>
            <p:ph type="body" idx="1"/>
          </p:nvPr>
        </p:nvSpPr>
        <p:spPr>
          <a:prstGeom prst="rect">
            <a:avLst/>
          </a:prstGeom>
        </p:spPr>
        <p:txBody>
          <a:bodyPr/>
          <a:lstStyle/>
          <a:p>
            <a:pPr>
              <a:buChar char="•"/>
            </a:pPr>
            <a:r>
              <a:t>In Zhou, two musical creations:</a:t>
            </a:r>
          </a:p>
          <a:p>
            <a:pPr lvl="1" marL="800100" indent="-342900">
              <a:buChar char="•"/>
              <a:defRPr u="sng"/>
            </a:pPr>
            <a:r>
              <a:t>Birth of Ritual Music</a:t>
            </a:r>
          </a:p>
          <a:p>
            <a:pPr lvl="1" marL="800100" indent="-342900">
              <a:buChar char="•"/>
              <a:defRPr u="sng"/>
            </a:pPr>
            <a:r>
              <a:t>Bells formed an important part of Zhou</a:t>
            </a:r>
          </a:p>
        </p:txBody>
      </p:sp>
    </p:spTree>
  </p:cSld>
  <p:clrMapOvr>
    <a:masterClrMapping/>
  </p:clrMapOvr>
  <p:transition xmlns:p14="http://schemas.microsoft.com/office/powerpoint/2010/main" spd="med" advClick="1" p14:dur="1000"/>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3" name="Shape 73"/>
          <p:cNvSpPr/>
          <p:nvPr>
            <p:ph type="sldNum" sz="quarter" idx="2"/>
          </p:nvPr>
        </p:nvSpPr>
        <p:spPr>
          <a:xfrm>
            <a:off x="8384892" y="6245225"/>
            <a:ext cx="301909"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4" name="Shape 74"/>
          <p:cNvSpPr/>
          <p:nvPr>
            <p:ph type="title" idx="4294967295"/>
          </p:nvPr>
        </p:nvSpPr>
        <p:spPr>
          <a:xfrm>
            <a:off x="381000" y="1295400"/>
            <a:ext cx="8229600" cy="1752600"/>
          </a:xfrm>
          <a:prstGeom prst="rect">
            <a:avLst/>
          </a:prstGeom>
        </p:spPr>
        <p:txBody>
          <a:bodyPr anchor="t">
            <a:normAutofit fontScale="100000" lnSpcReduction="0"/>
          </a:bodyPr>
          <a:lstStyle/>
          <a:p>
            <a:pPr algn="l">
              <a:defRPr b="1" sz="2800" u="sng"/>
            </a:pPr>
            <a:r>
              <a:t>Dates</a:t>
            </a:r>
            <a:r>
              <a:rPr u="none"/>
              <a:t>   			</a:t>
            </a:r>
            <a:r>
              <a:t>Dynasty</a:t>
            </a:r>
            <a:br/>
            <a:br/>
            <a:r>
              <a:rPr sz="2400" u="none"/>
              <a:t>221-207 B.C.                      </a:t>
            </a:r>
            <a:r>
              <a:rPr sz="2400">
                <a:solidFill>
                  <a:srgbClr val="009999"/>
                </a:solidFill>
                <a:uFill>
                  <a:solidFill>
                    <a:srgbClr val="009999"/>
                  </a:solidFill>
                </a:uFill>
                <a:hlinkClick r:id="rId2" invalidUrl="" action="" tgtFrame="" tooltip="" history="1" highlightClick="0" endSnd="0"/>
              </a:rPr>
              <a:t>Qin</a:t>
            </a:r>
          </a:p>
        </p:txBody>
      </p:sp>
      <p:pic>
        <p:nvPicPr>
          <p:cNvPr id="75" name="dynasty.png"/>
          <p:cNvPicPr>
            <a:picLocks noChangeAspect="1"/>
          </p:cNvPicPr>
          <p:nvPr/>
        </p:nvPicPr>
        <p:blipFill>
          <a:blip r:embed="rId3">
            <a:extLst/>
          </a:blip>
          <a:stretch>
            <a:fillRect/>
          </a:stretch>
        </p:blipFill>
        <p:spPr>
          <a:xfrm>
            <a:off x="7772400" y="1371600"/>
            <a:ext cx="762000" cy="381000"/>
          </a:xfrm>
          <a:prstGeom prst="rect">
            <a:avLst/>
          </a:prstGeom>
          <a:ln w="12700">
            <a:miter lim="400000"/>
          </a:ln>
        </p:spPr>
      </p:pic>
      <p:pic>
        <p:nvPicPr>
          <p:cNvPr id="76" name="qin.png">
            <a:hlinkClick r:id="rId4" invalidUrl="" action="" tgtFrame="" tooltip="" history="1" highlightClick="0" endSnd="0"/>
          </p:cNvPr>
          <p:cNvPicPr>
            <a:picLocks noChangeAspect="1"/>
          </p:cNvPicPr>
          <p:nvPr/>
        </p:nvPicPr>
        <p:blipFill>
          <a:blip r:embed="rId5">
            <a:extLst/>
          </a:blip>
          <a:stretch>
            <a:fillRect/>
          </a:stretch>
        </p:blipFill>
        <p:spPr>
          <a:xfrm>
            <a:off x="7924800" y="2133600"/>
            <a:ext cx="365125" cy="381000"/>
          </a:xfrm>
          <a:prstGeom prst="rect">
            <a:avLst/>
          </a:prstGeom>
          <a:ln w="12700">
            <a:miter lim="400000"/>
          </a:ln>
        </p:spPr>
      </p:pic>
    </p:spTree>
  </p:cSld>
  <p:clrMapOvr>
    <a:masterClrMapping/>
  </p:clrMapOvr>
  <p:transition xmlns:p14="http://schemas.microsoft.com/office/powerpoint/2010/main" spd="med" advClick="1" p14:dur="1000"/>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8" name="Shape 78"/>
          <p:cNvSpPr/>
          <p:nvPr>
            <p:ph type="sldNum" sz="quarter" idx="2"/>
          </p:nvPr>
        </p:nvSpPr>
        <p:spPr>
          <a:xfrm>
            <a:off x="8398088" y="6245225"/>
            <a:ext cx="288712"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9" name="Shape 79"/>
          <p:cNvSpPr/>
          <p:nvPr>
            <p:ph type="body" idx="1"/>
          </p:nvPr>
        </p:nvSpPr>
        <p:spPr>
          <a:prstGeom prst="rect">
            <a:avLst/>
          </a:prstGeom>
        </p:spPr>
        <p:txBody>
          <a:bodyPr/>
          <a:lstStyle/>
          <a:p>
            <a:pPr>
              <a:buChar char="•"/>
            </a:pPr>
            <a:r>
              <a:t>First Emperor appears - he took the title </a:t>
            </a:r>
            <a:r>
              <a:rPr u="sng">
                <a:solidFill>
                  <a:srgbClr val="009999"/>
                </a:solidFill>
                <a:uFill>
                  <a:solidFill>
                    <a:srgbClr val="009999"/>
                  </a:solidFill>
                </a:uFill>
                <a:hlinkClick r:id="rId3" invalidUrl="" action="" tgtFrame="" tooltip="" history="1" highlightClick="0" endSnd="0"/>
              </a:rPr>
              <a:t>Xi </a:t>
            </a:r>
            <a:r>
              <a:rPr u="sng">
                <a:solidFill>
                  <a:srgbClr val="009999"/>
                </a:solidFill>
                <a:uFill>
                  <a:solidFill>
                    <a:srgbClr val="009999"/>
                  </a:solidFill>
                </a:uFill>
                <a:hlinkClick r:id="rId3" invalidUrl="" action="" tgtFrame="" tooltip="" history="1" highlightClick="0" endSnd="0"/>
              </a:rPr>
              <a:t>Huang </a:t>
            </a:r>
            <a:r>
              <a:rPr u="sng">
                <a:solidFill>
                  <a:srgbClr val="009999"/>
                </a:solidFill>
                <a:uFill>
                  <a:solidFill>
                    <a:srgbClr val="009999"/>
                  </a:solidFill>
                </a:uFill>
                <a:hlinkClick r:id="rId3" invalidUrl="" action="" tgtFrame="" tooltip="" history="1" highlightClick="0" endSnd="0"/>
              </a:rPr>
              <a:t>Di</a:t>
            </a:r>
            <a:r>
              <a:t> (  </a:t>
            </a:r>
            <a:r>
              <a:rPr u="sng">
                <a:solidFill>
                  <a:srgbClr val="009999"/>
                </a:solidFill>
                <a:uFill>
                  <a:solidFill>
                    <a:srgbClr val="009999"/>
                  </a:solidFill>
                </a:uFill>
                <a:hlinkClick r:id="rId4" invalidUrl="" action="" tgtFrame="" tooltip="" history="1" highlightClick="0" endSnd="0"/>
              </a:rPr>
              <a:t>First Emperor</a:t>
            </a:r>
            <a:r>
              <a:t> )</a:t>
            </a:r>
          </a:p>
          <a:p>
            <a:pPr>
              <a:buChar char="•"/>
            </a:pPr>
            <a:r>
              <a:t>Consolidated power </a:t>
            </a:r>
          </a:p>
          <a:p>
            <a:pPr>
              <a:buChar char="•"/>
            </a:pPr>
            <a:r>
              <a:t>Great Wall was built</a:t>
            </a:r>
          </a:p>
          <a:p>
            <a:pPr>
              <a:buChar char="•"/>
            </a:pPr>
            <a:r>
              <a:t>Long plucked zithers, and flutes are among the instruments that was believed to have been invented during this period</a:t>
            </a:r>
          </a:p>
        </p:txBody>
      </p:sp>
    </p:spTree>
  </p:cSld>
  <p:clrMapOvr>
    <a:masterClrMapping/>
  </p:clrMapOvr>
  <p:transition xmlns:p14="http://schemas.microsoft.com/office/powerpoint/2010/main" spd="med" advClick="1" p14:dur="1000"/>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3" name="Shape 83"/>
          <p:cNvSpPr/>
          <p:nvPr>
            <p:ph type="sldNum" sz="quarter" idx="2"/>
          </p:nvPr>
        </p:nvSpPr>
        <p:spPr>
          <a:xfrm>
            <a:off x="8384892" y="6245225"/>
            <a:ext cx="301909"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4" name="Shape 84"/>
          <p:cNvSpPr/>
          <p:nvPr>
            <p:ph type="body" idx="1"/>
          </p:nvPr>
        </p:nvSpPr>
        <p:spPr>
          <a:prstGeom prst="rect">
            <a:avLst/>
          </a:prstGeom>
        </p:spPr>
        <p:txBody>
          <a:bodyPr/>
          <a:lstStyle>
            <a:lvl1pPr>
              <a:buChar char="•"/>
            </a:lvl1pPr>
          </a:lstStyle>
          <a:p>
            <a:pPr/>
            <a:r>
              <a:t>Confucian ideals of government, out of favor during the Qin period, were adopted as the creed of the Han empire, and Confucian scholars gained prominent status as the core of the civil service</a:t>
            </a:r>
          </a:p>
        </p:txBody>
      </p:sp>
    </p:spTree>
  </p:cSld>
  <p:clrMapOvr>
    <a:masterClrMapping/>
  </p:clrMapOvr>
  <p:transition xmlns:p14="http://schemas.microsoft.com/office/powerpoint/2010/main" spd="med" advClick="1" p14:dur="1000"/>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6" name="Shape 86"/>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7" name="Shape 87"/>
          <p:cNvSpPr/>
          <p:nvPr>
            <p:ph type="body" idx="1"/>
          </p:nvPr>
        </p:nvSpPr>
        <p:spPr>
          <a:prstGeom prst="rect">
            <a:avLst/>
          </a:prstGeom>
        </p:spPr>
        <p:txBody>
          <a:bodyPr/>
          <a:lstStyle/>
          <a:p>
            <a:pPr>
              <a:buChar char="•"/>
            </a:pPr>
            <a:r>
              <a:t>Two of the great Chinese inventions, </a:t>
            </a:r>
            <a:r>
              <a:rPr u="sng"/>
              <a:t>paper</a:t>
            </a:r>
            <a:r>
              <a:t> and </a:t>
            </a:r>
            <a:r>
              <a:rPr u="sng"/>
              <a:t>porcelain</a:t>
            </a:r>
            <a:r>
              <a:t>, date from Han times. </a:t>
            </a:r>
          </a:p>
        </p:txBody>
      </p:sp>
    </p:spTree>
  </p:cSld>
  <p:clrMapOvr>
    <a:masterClrMapping/>
  </p:clrMapOvr>
  <p:transition xmlns:p14="http://schemas.microsoft.com/office/powerpoint/2010/main" spd="med" advClick="1" p14:dur="1000"/>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9" name="Shape 89"/>
          <p:cNvSpPr/>
          <p:nvPr>
            <p:ph type="sldNum" sz="quarter" idx="2"/>
          </p:nvPr>
        </p:nvSpPr>
        <p:spPr>
          <a:xfrm>
            <a:off x="8384892" y="6245225"/>
            <a:ext cx="301909"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0" name="Shape 90"/>
          <p:cNvSpPr/>
          <p:nvPr>
            <p:ph type="body" idx="1"/>
          </p:nvPr>
        </p:nvSpPr>
        <p:spPr>
          <a:xfrm>
            <a:off x="457200" y="1612900"/>
            <a:ext cx="8229600" cy="4525963"/>
          </a:xfrm>
          <a:prstGeom prst="rect">
            <a:avLst/>
          </a:prstGeom>
        </p:spPr>
        <p:txBody>
          <a:bodyPr/>
          <a:lstStyle/>
          <a:p>
            <a:pPr>
              <a:buChar char="•"/>
            </a:pPr>
            <a:r>
              <a:t>The Han dynasty, after which the members of the ethnic majority in China, the "</a:t>
            </a:r>
            <a:r>
              <a:rPr u="sng"/>
              <a:t>people of Han</a:t>
            </a:r>
            <a:r>
              <a:t>," are named.</a:t>
            </a:r>
          </a:p>
          <a:p>
            <a:pPr>
              <a:buSzTx/>
              <a:buNone/>
            </a:pPr>
            <a:r>
              <a:t>		</a:t>
            </a:r>
          </a:p>
        </p:txBody>
      </p:sp>
    </p:spTree>
  </p:cSld>
  <p:clrMapOvr>
    <a:masterClrMapping/>
  </p:clrMapOvr>
  <p:transition xmlns:p14="http://schemas.microsoft.com/office/powerpoint/2010/main" spd="med" advClick="1" p14:dur="1000"/>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2" name="Shape 92"/>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3" name="Shape 93"/>
          <p:cNvSpPr/>
          <p:nvPr>
            <p:ph type="body" idx="1"/>
          </p:nvPr>
        </p:nvSpPr>
        <p:spPr>
          <a:prstGeom prst="rect">
            <a:avLst/>
          </a:prstGeom>
        </p:spPr>
        <p:txBody>
          <a:bodyPr/>
          <a:lstStyle/>
          <a:p>
            <a:pPr>
              <a:buChar char="•"/>
            </a:pPr>
          </a:p>
        </p:txBody>
      </p:sp>
    </p:spTree>
  </p:cSld>
  <p:clrMapOvr>
    <a:masterClrMapping/>
  </p:clrMapOvr>
  <p:transition xmlns:p14="http://schemas.microsoft.com/office/powerpoint/2010/main" spd="med" advClick="1" p14:dur="1000"/>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5" name="Shape 95"/>
          <p:cNvSpPr/>
          <p:nvPr>
            <p:ph type="sldNum" sz="quarter" idx="2"/>
          </p:nvPr>
        </p:nvSpPr>
        <p:spPr>
          <a:xfrm>
            <a:off x="8384892" y="6245225"/>
            <a:ext cx="301909"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6" name="Shape 96"/>
          <p:cNvSpPr/>
          <p:nvPr>
            <p:ph type="body" idx="1"/>
          </p:nvPr>
        </p:nvSpPr>
        <p:spPr>
          <a:xfrm>
            <a:off x="457200" y="1447800"/>
            <a:ext cx="8229600" cy="4525963"/>
          </a:xfrm>
          <a:prstGeom prst="rect">
            <a:avLst/>
          </a:prstGeom>
        </p:spPr>
        <p:txBody>
          <a:bodyPr/>
          <a:lstStyle/>
          <a:p>
            <a:pPr lvl="1" marL="226314" indent="290975" defTabSz="603504">
              <a:lnSpc>
                <a:spcPct val="90000"/>
              </a:lnSpc>
              <a:spcBef>
                <a:spcPts val="500"/>
              </a:spcBef>
              <a:buSzTx/>
              <a:buNone/>
              <a:defRPr sz="2112"/>
            </a:pPr>
            <a:r>
              <a:t>     An account of the music activities of the Qin-Han period can be understood as a growth in 4 major areas:</a:t>
            </a:r>
          </a:p>
          <a:p>
            <a:pPr lvl="1" marL="226314" indent="290975" defTabSz="603504">
              <a:lnSpc>
                <a:spcPct val="90000"/>
              </a:lnSpc>
              <a:spcBef>
                <a:spcPts val="500"/>
              </a:spcBef>
              <a:buSzTx/>
              <a:buNone/>
              <a:defRPr sz="2112"/>
            </a:pPr>
            <a:r>
              <a:t> </a:t>
            </a:r>
          </a:p>
          <a:p>
            <a:pPr lvl="1" marL="226314" indent="290975" defTabSz="603504">
              <a:lnSpc>
                <a:spcPct val="90000"/>
              </a:lnSpc>
              <a:spcBef>
                <a:spcPts val="500"/>
              </a:spcBef>
              <a:buSzTx/>
              <a:buNone/>
              <a:defRPr sz="2112"/>
            </a:pPr>
            <a:r>
              <a:t>    imperial court music - “Yuefu” official Music Bureau was established</a:t>
            </a:r>
          </a:p>
          <a:p>
            <a:pPr lvl="1" marL="226314" indent="290975" defTabSz="603504">
              <a:lnSpc>
                <a:spcPct val="90000"/>
              </a:lnSpc>
              <a:spcBef>
                <a:spcPts val="500"/>
              </a:spcBef>
              <a:buSzTx/>
              <a:buNone/>
              <a:defRPr sz="2112"/>
            </a:pPr>
          </a:p>
          <a:p>
            <a:pPr lvl="1" marL="226314" indent="290975" defTabSz="603504">
              <a:lnSpc>
                <a:spcPct val="90000"/>
              </a:lnSpc>
              <a:spcBef>
                <a:spcPts val="500"/>
              </a:spcBef>
              <a:buSzTx/>
              <a:buNone/>
              <a:defRPr sz="2112"/>
            </a:pPr>
            <a:r>
              <a:t>    Urban music as a dominant musical 	language – general life improves, arts flourished</a:t>
            </a:r>
          </a:p>
          <a:p>
            <a:pPr lvl="1" marL="226314" indent="290975" defTabSz="603504">
              <a:lnSpc>
                <a:spcPct val="90000"/>
              </a:lnSpc>
              <a:spcBef>
                <a:spcPts val="500"/>
              </a:spcBef>
              <a:buSzTx/>
              <a:buNone/>
              <a:defRPr sz="2112"/>
            </a:pPr>
          </a:p>
          <a:p>
            <a:pPr lvl="1" marL="226314" indent="290975" defTabSz="603504">
              <a:lnSpc>
                <a:spcPct val="90000"/>
              </a:lnSpc>
              <a:spcBef>
                <a:spcPts val="500"/>
              </a:spcBef>
              <a:buSzTx/>
              <a:buNone/>
              <a:defRPr sz="2112"/>
            </a:pPr>
            <a:r>
              <a:t>	   band music – percussion and wind instrument for War like activities</a:t>
            </a:r>
          </a:p>
          <a:p>
            <a:pPr lvl="1" marL="226314" indent="290975" defTabSz="603504">
              <a:lnSpc>
                <a:spcPct val="90000"/>
              </a:lnSpc>
              <a:spcBef>
                <a:spcPts val="500"/>
              </a:spcBef>
              <a:buSzTx/>
              <a:buNone/>
              <a:defRPr sz="2112"/>
            </a:pPr>
          </a:p>
          <a:p>
            <a:pPr lvl="1" marL="226314" indent="290975" defTabSz="603504">
              <a:lnSpc>
                <a:spcPct val="90000"/>
              </a:lnSpc>
              <a:spcBef>
                <a:spcPts val="500"/>
              </a:spcBef>
              <a:buSzTx/>
              <a:buNone/>
              <a:defRPr sz="2112"/>
            </a:pPr>
            <a:r>
              <a:t>	  musical instruments and tonal system – new instruments were developed</a:t>
            </a:r>
          </a:p>
        </p:txBody>
      </p:sp>
    </p:spTree>
  </p:cSld>
  <p:clrMapOvr>
    <a:masterClrMapping/>
  </p:clrMapOvr>
  <p:transition xmlns:p14="http://schemas.microsoft.com/office/powerpoint/2010/main" spd="med" advClick="1" p14:dur="1000"/>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8" name="Shape 98"/>
          <p:cNvSpPr/>
          <p:nvPr>
            <p:ph type="sldNum" sz="quarter" idx="2"/>
          </p:nvPr>
        </p:nvSpPr>
        <p:spPr>
          <a:xfrm>
            <a:off x="8384892" y="6245225"/>
            <a:ext cx="301909"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9" name="Shape 99"/>
          <p:cNvSpPr/>
          <p:nvPr>
            <p:ph type="body" idx="1"/>
          </p:nvPr>
        </p:nvSpPr>
        <p:spPr>
          <a:prstGeom prst="rect">
            <a:avLst/>
          </a:prstGeom>
        </p:spPr>
        <p:txBody>
          <a:bodyPr/>
          <a:lstStyle/>
          <a:p>
            <a:pPr>
              <a:buChar char="•"/>
            </a:pPr>
            <a:r>
              <a:t>In the Han Dynasty, the empire expanded westward as far as the rim of the Tarim Basin making possible relatively secure caravan traffic across Central Asia to Antioch, Baghdad, and Alexandria. The paths of caravan traffic are often called the </a:t>
            </a:r>
            <a:r>
              <a:rPr u="sng">
                <a:solidFill>
                  <a:srgbClr val="009999"/>
                </a:solidFill>
                <a:uFill>
                  <a:solidFill>
                    <a:srgbClr val="009999"/>
                  </a:solidFill>
                </a:uFill>
                <a:hlinkClick r:id="rId2" invalidUrl="" action="" tgtFrame="" tooltip="" history="1" highlightClick="0" endSnd="0"/>
              </a:rPr>
              <a:t>"silk route"</a:t>
            </a:r>
            <a:r>
              <a:t>  because the route was used to export Chinese silk to the Roman Empire </a:t>
            </a:r>
          </a:p>
        </p:txBody>
      </p:sp>
    </p:spTree>
  </p:cSld>
  <p:clrMapOvr>
    <a:masterClrMapping/>
  </p:clrMapOvr>
  <p:transition xmlns:p14="http://schemas.microsoft.com/office/powerpoint/2010/main" spd="med" advClick="1" p14:dur="1000"/>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1" name="Shape 101"/>
          <p:cNvSpPr/>
          <p:nvPr>
            <p:ph type="sldNum" sz="quarter" idx="2"/>
          </p:nvPr>
        </p:nvSpPr>
        <p:spPr>
          <a:xfrm>
            <a:off x="8384892" y="6245225"/>
            <a:ext cx="301909"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2" name="Shape 102"/>
          <p:cNvSpPr/>
          <p:nvPr>
            <p:ph type="body" idx="1"/>
          </p:nvPr>
        </p:nvSpPr>
        <p:spPr>
          <a:prstGeom prst="rect">
            <a:avLst/>
          </a:prstGeom>
        </p:spPr>
        <p:txBody>
          <a:bodyPr/>
          <a:lstStyle/>
          <a:p>
            <a:pPr marL="332613" indent="-332613" defTabSz="886968">
              <a:buChar char="•"/>
              <a:defRPr sz="3104"/>
            </a:pPr>
            <a:r>
              <a:t>About the same time frame of the Christian era – Old Testament records</a:t>
            </a:r>
          </a:p>
          <a:p>
            <a:pPr marL="332613" indent="-332613" defTabSz="886968">
              <a:buChar char="•"/>
              <a:defRPr sz="3104"/>
            </a:pPr>
          </a:p>
          <a:p>
            <a:pPr marL="332613" indent="-332613" defTabSz="886968">
              <a:buChar char="•"/>
              <a:defRPr sz="3104"/>
            </a:pPr>
            <a:r>
              <a:t>Technology and invention did not lag behind:</a:t>
            </a:r>
          </a:p>
          <a:p>
            <a:pPr marL="332613" indent="-332613" defTabSz="886968">
              <a:buChar char="•"/>
              <a:defRPr sz="3104"/>
            </a:pPr>
          </a:p>
          <a:p>
            <a:pPr lvl="1" marL="720661" indent="-277177" defTabSz="886968">
              <a:spcBef>
                <a:spcPts val="0"/>
              </a:spcBef>
              <a:defRPr sz="2716"/>
            </a:pPr>
            <a:r>
              <a:t>Wheelbarrow improved to carry over 300 pounds.</a:t>
            </a:r>
          </a:p>
          <a:p>
            <a:pPr lvl="1" marL="720661" indent="-277177" defTabSz="886968">
              <a:spcBef>
                <a:spcPts val="0"/>
              </a:spcBef>
              <a:defRPr sz="2716"/>
            </a:pPr>
          </a:p>
          <a:p>
            <a:pPr lvl="1" marL="720661" indent="-277177" defTabSz="886968">
              <a:spcBef>
                <a:spcPts val="0"/>
              </a:spcBef>
              <a:defRPr sz="2716"/>
            </a:pPr>
            <a:r>
              <a:t>Two Han mathematical books have survived</a:t>
            </a:r>
          </a:p>
        </p:txBody>
      </p:sp>
    </p:spTree>
  </p:cSld>
  <p:clrMapOvr>
    <a:masterClrMapping/>
  </p:clrMapOvr>
  <p:transition xmlns:p14="http://schemas.microsoft.com/office/powerpoint/2010/main" spd="med" advClick="1" p14:dur="1000"/>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4" name="Shape 104"/>
          <p:cNvSpPr/>
          <p:nvPr>
            <p:ph type="sldNum" sz="quarter" idx="2"/>
          </p:nvPr>
        </p:nvSpPr>
        <p:spPr>
          <a:xfrm>
            <a:off x="8384892" y="6245225"/>
            <a:ext cx="301909"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5" name="Shape 105"/>
          <p:cNvSpPr/>
          <p:nvPr>
            <p:ph type="body" idx="1"/>
          </p:nvPr>
        </p:nvSpPr>
        <p:spPr>
          <a:prstGeom prst="rect">
            <a:avLst/>
          </a:prstGeom>
        </p:spPr>
        <p:txBody>
          <a:bodyPr/>
          <a:lstStyle/>
          <a:p>
            <a:pPr>
              <a:buChar char="•"/>
            </a:pPr>
            <a:r>
              <a:t>Both the Sui and Tang Dynasty are considered as the </a:t>
            </a:r>
            <a:r>
              <a:rPr u="sng"/>
              <a:t>Flowering of Chinese</a:t>
            </a:r>
            <a:r>
              <a:t> Civilization</a:t>
            </a:r>
          </a:p>
          <a:p>
            <a:pPr>
              <a:buChar char="•"/>
            </a:pPr>
            <a:r>
              <a:t>Under Sui, the </a:t>
            </a:r>
            <a:r>
              <a:rPr u="sng"/>
              <a:t>Great Wall</a:t>
            </a:r>
            <a:r>
              <a:t> was extended and Grand Canal were dug</a:t>
            </a:r>
          </a:p>
          <a:p>
            <a:pPr>
              <a:buChar char="•"/>
            </a:pPr>
            <a:r>
              <a:t>Expanded their power also toward the </a:t>
            </a:r>
            <a:r>
              <a:rPr u="sng"/>
              <a:t>south</a:t>
            </a:r>
            <a:r>
              <a:t> but met difficulties in Korea</a:t>
            </a:r>
          </a:p>
        </p:txBody>
      </p:sp>
    </p:spTree>
  </p:cSld>
  <p:clrMapOvr>
    <a:masterClrMapping/>
  </p:clrMapOvr>
  <p:transition xmlns:p14="http://schemas.microsoft.com/office/powerpoint/2010/main" spd="med" advClick="1" p14:dur="1000"/>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7" name="Shape 107"/>
          <p:cNvSpPr/>
          <p:nvPr>
            <p:ph type="sldNum" sz="quarter" idx="2"/>
          </p:nvPr>
        </p:nvSpPr>
        <p:spPr>
          <a:xfrm>
            <a:off x="8384892" y="6245225"/>
            <a:ext cx="301909"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8" name="Shape 108"/>
          <p:cNvSpPr/>
          <p:nvPr>
            <p:ph type="title" idx="4294967295"/>
          </p:nvPr>
        </p:nvSpPr>
        <p:spPr>
          <a:xfrm>
            <a:off x="381000" y="1295399"/>
            <a:ext cx="8229600" cy="4572002"/>
          </a:xfrm>
          <a:prstGeom prst="rect">
            <a:avLst/>
          </a:prstGeom>
        </p:spPr>
        <p:txBody>
          <a:bodyPr anchor="t">
            <a:normAutofit fontScale="100000" lnSpcReduction="0"/>
          </a:bodyPr>
          <a:lstStyle/>
          <a:p>
            <a:pPr algn="l">
              <a:defRPr b="1" sz="2800" u="sng"/>
            </a:pPr>
            <a:r>
              <a:t>Dates</a:t>
            </a:r>
            <a:r>
              <a:rPr u="none"/>
              <a:t>   			</a:t>
            </a:r>
            <a:r>
              <a:t>Dynasty</a:t>
            </a:r>
            <a:br/>
            <a:br/>
            <a:r>
              <a:rPr sz="2400" u="none"/>
              <a:t>A.D. 581-617                         </a:t>
            </a:r>
            <a:r>
              <a:rPr sz="2400">
                <a:solidFill>
                  <a:srgbClr val="009999"/>
                </a:solidFill>
                <a:uFill>
                  <a:solidFill>
                    <a:srgbClr val="009999"/>
                  </a:solidFill>
                </a:uFill>
                <a:hlinkClick r:id="rId2" invalidUrl="" action="" tgtFrame="" tooltip="" history="1" highlightClick="0" endSnd="0"/>
              </a:rPr>
              <a:t>Sui</a:t>
            </a:r>
            <a:br/>
            <a:br/>
            <a:r>
              <a:rPr sz="2400" u="none"/>
              <a:t>A.D. 618-907                         </a:t>
            </a:r>
            <a:r>
              <a:rPr sz="2400">
                <a:solidFill>
                  <a:srgbClr val="009999"/>
                </a:solidFill>
                <a:uFill>
                  <a:solidFill>
                    <a:srgbClr val="009999"/>
                  </a:solidFill>
                </a:uFill>
                <a:hlinkClick r:id="rId2" invalidUrl="" action="" tgtFrame="" tooltip="" history="1" highlightClick="0" endSnd="0"/>
              </a:rPr>
              <a:t>Tang</a:t>
            </a:r>
          </a:p>
        </p:txBody>
      </p:sp>
      <p:pic>
        <p:nvPicPr>
          <p:cNvPr id="109" name="dynasty.png"/>
          <p:cNvPicPr>
            <a:picLocks noChangeAspect="1"/>
          </p:cNvPicPr>
          <p:nvPr/>
        </p:nvPicPr>
        <p:blipFill>
          <a:blip r:embed="rId3">
            <a:extLst/>
          </a:blip>
          <a:stretch>
            <a:fillRect/>
          </a:stretch>
        </p:blipFill>
        <p:spPr>
          <a:xfrm>
            <a:off x="7772400" y="1371600"/>
            <a:ext cx="762000" cy="381000"/>
          </a:xfrm>
          <a:prstGeom prst="rect">
            <a:avLst/>
          </a:prstGeom>
          <a:ln w="12700">
            <a:miter lim="400000"/>
          </a:ln>
        </p:spPr>
      </p:pic>
      <p:pic>
        <p:nvPicPr>
          <p:cNvPr id="110" name="sui.png">
            <a:hlinkClick r:id="rId4" invalidUrl="" action="" tgtFrame="" tooltip="" history="1" highlightClick="0" endSnd="0"/>
          </p:cNvPr>
          <p:cNvPicPr>
            <a:picLocks noChangeAspect="1"/>
          </p:cNvPicPr>
          <p:nvPr/>
        </p:nvPicPr>
        <p:blipFill>
          <a:blip r:embed="rId5">
            <a:extLst/>
          </a:blip>
          <a:stretch>
            <a:fillRect/>
          </a:stretch>
        </p:blipFill>
        <p:spPr>
          <a:xfrm>
            <a:off x="7924800" y="2209800"/>
            <a:ext cx="365125" cy="381000"/>
          </a:xfrm>
          <a:prstGeom prst="rect">
            <a:avLst/>
          </a:prstGeom>
          <a:ln w="12700">
            <a:miter lim="400000"/>
          </a:ln>
        </p:spPr>
      </p:pic>
      <p:pic>
        <p:nvPicPr>
          <p:cNvPr id="111" name="tang.png">
            <a:hlinkClick r:id="rId6" invalidUrl="" action="" tgtFrame="" tooltip="" history="1" highlightClick="0" endSnd="0"/>
          </p:cNvPr>
          <p:cNvPicPr>
            <a:picLocks noChangeAspect="1"/>
          </p:cNvPicPr>
          <p:nvPr/>
        </p:nvPicPr>
        <p:blipFill>
          <a:blip r:embed="rId7">
            <a:extLst/>
          </a:blip>
          <a:stretch>
            <a:fillRect/>
          </a:stretch>
        </p:blipFill>
        <p:spPr>
          <a:xfrm>
            <a:off x="7924800" y="2895600"/>
            <a:ext cx="365125" cy="381000"/>
          </a:xfrm>
          <a:prstGeom prst="rect">
            <a:avLst/>
          </a:prstGeom>
          <a:ln w="12700">
            <a:miter lim="400000"/>
          </a:ln>
        </p:spPr>
      </p:pic>
    </p:spTree>
  </p:cSld>
  <p:clrMapOvr>
    <a:masterClrMapping/>
  </p:clrMapOvr>
  <p:transition xmlns:p14="http://schemas.microsoft.com/office/powerpoint/2010/main" spd="med" advClick="1" p14:dur="1000"/>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3" name="Shape 113"/>
          <p:cNvSpPr/>
          <p:nvPr>
            <p:ph type="sldNum" sz="quarter" idx="2"/>
          </p:nvPr>
        </p:nvSpPr>
        <p:spPr>
          <a:xfrm>
            <a:off x="8384892" y="6245225"/>
            <a:ext cx="301909"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14" name="Shape 114"/>
          <p:cNvSpPr/>
          <p:nvPr>
            <p:ph type="body" idx="1"/>
          </p:nvPr>
        </p:nvSpPr>
        <p:spPr>
          <a:prstGeom prst="rect">
            <a:avLst/>
          </a:prstGeom>
        </p:spPr>
        <p:txBody>
          <a:bodyPr/>
          <a:lstStyle/>
          <a:p>
            <a:pPr>
              <a:buChar char="•"/>
            </a:pPr>
            <a:r>
              <a:t>In the Tang Dynasty, Buddhism, originating in </a:t>
            </a:r>
            <a:r>
              <a:rPr u="sng"/>
              <a:t>India</a:t>
            </a:r>
            <a:r>
              <a:t> around the time of Confucius, flourished during the Tang period, becoming thoroughly sinicized and a permanent part of Chinese traditional culture </a:t>
            </a:r>
          </a:p>
          <a:p>
            <a:pPr>
              <a:buChar char="•"/>
            </a:pPr>
            <a:r>
              <a:rPr u="sng"/>
              <a:t>Block printing</a:t>
            </a:r>
            <a:r>
              <a:t> was invented, making the written word available to vastly greater audiences. </a:t>
            </a:r>
          </a:p>
        </p:txBody>
      </p:sp>
    </p:spTree>
  </p:cSld>
  <p:clrMapOvr>
    <a:masterClrMapping/>
  </p:clrMapOvr>
  <p:transition xmlns:p14="http://schemas.microsoft.com/office/powerpoint/2010/main" spd="med" advClick="1" p14:dur="1000"/>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6" name="Shape 116"/>
          <p:cNvSpPr/>
          <p:nvPr>
            <p:ph type="sldNum" sz="quarter" idx="2"/>
          </p:nvPr>
        </p:nvSpPr>
        <p:spPr>
          <a:xfrm>
            <a:off x="8384892" y="6245225"/>
            <a:ext cx="301909"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17" name="Shape 117"/>
          <p:cNvSpPr/>
          <p:nvPr>
            <p:ph type="body" idx="1"/>
          </p:nvPr>
        </p:nvSpPr>
        <p:spPr>
          <a:prstGeom prst="rect">
            <a:avLst/>
          </a:prstGeom>
        </p:spPr>
        <p:txBody>
          <a:bodyPr/>
          <a:lstStyle/>
          <a:p>
            <a:pPr>
              <a:lnSpc>
                <a:spcPct val="90000"/>
              </a:lnSpc>
              <a:buChar char="•"/>
            </a:pPr>
            <a:r>
              <a:t>The Tang period was the golden age of literature and art. </a:t>
            </a:r>
          </a:p>
          <a:p>
            <a:pPr lvl="1" marL="742950" indent="-285750">
              <a:lnSpc>
                <a:spcPct val="90000"/>
              </a:lnSpc>
              <a:spcBef>
                <a:spcPts val="0"/>
              </a:spcBef>
              <a:defRPr sz="2800"/>
            </a:pPr>
            <a:r>
              <a:t>Musical instructions was popular</a:t>
            </a:r>
          </a:p>
          <a:p>
            <a:pPr lvl="1" marL="742950" indent="-285750">
              <a:lnSpc>
                <a:spcPct val="90000"/>
              </a:lnSpc>
              <a:spcBef>
                <a:spcPts val="0"/>
              </a:spcBef>
              <a:defRPr sz="2800"/>
            </a:pPr>
            <a:r>
              <a:t>“Yanyue” – “Banquet Music” was made popular once again since the Zhou dynasty</a:t>
            </a:r>
          </a:p>
          <a:p>
            <a:pPr lvl="1" marL="742950" indent="-285750">
              <a:lnSpc>
                <a:spcPct val="90000"/>
              </a:lnSpc>
              <a:spcBef>
                <a:spcPts val="0"/>
              </a:spcBef>
              <a:defRPr sz="2800"/>
            </a:pPr>
            <a:r>
              <a:t>Japanese Gagaku musical style was said to have resemblance in the yanyue tradition</a:t>
            </a:r>
          </a:p>
          <a:p>
            <a:pPr lvl="1" marL="742950" indent="-285750">
              <a:lnSpc>
                <a:spcPct val="90000"/>
              </a:lnSpc>
              <a:spcBef>
                <a:spcPts val="0"/>
              </a:spcBef>
              <a:defRPr sz="2800"/>
            </a:pPr>
            <a:r>
              <a:t>“Daqu” or “Grand song and Dance” was the most significant musical form for the Tang Dynasty</a:t>
            </a:r>
          </a:p>
        </p:txBody>
      </p:sp>
    </p:spTree>
  </p:cSld>
  <p:clrMapOvr>
    <a:masterClrMapping/>
  </p:clrMapOvr>
  <p:transition xmlns:p14="http://schemas.microsoft.com/office/powerpoint/2010/main" spd="med" advClick="1" p14:dur="1000"/>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9" name="Shape 119"/>
          <p:cNvSpPr/>
          <p:nvPr>
            <p:ph type="sldNum" sz="quarter" idx="2"/>
          </p:nvPr>
        </p:nvSpPr>
        <p:spPr>
          <a:xfrm>
            <a:off x="8384892" y="6245225"/>
            <a:ext cx="301909"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20" name="Shape 120"/>
          <p:cNvSpPr/>
          <p:nvPr>
            <p:ph type="body" idx="1"/>
          </p:nvPr>
        </p:nvSpPr>
        <p:spPr>
          <a:prstGeom prst="rect">
            <a:avLst/>
          </a:prstGeom>
        </p:spPr>
        <p:txBody>
          <a:bodyPr/>
          <a:lstStyle/>
          <a:p>
            <a:pPr marL="325754" indent="-325754" defTabSz="868680">
              <a:lnSpc>
                <a:spcPct val="90000"/>
              </a:lnSpc>
              <a:buChar char="•"/>
              <a:defRPr sz="3040"/>
            </a:pPr>
            <a:r>
              <a:t>In 1215, the Yuan Dynasty, the Mongols destroyed Beijing and in 1233 overthrew the Jin.</a:t>
            </a:r>
          </a:p>
          <a:p>
            <a:pPr marL="325754" indent="-325754" defTabSz="868680">
              <a:lnSpc>
                <a:spcPct val="90000"/>
              </a:lnSpc>
              <a:buChar char="•"/>
              <a:defRPr sz="3040"/>
            </a:pPr>
            <a:r>
              <a:t>Paper and printing came to a general use in Song</a:t>
            </a:r>
          </a:p>
          <a:p>
            <a:pPr marL="325754" indent="-325754" defTabSz="868680">
              <a:lnSpc>
                <a:spcPct val="90000"/>
              </a:lnSpc>
              <a:buChar char="•"/>
              <a:defRPr sz="3040"/>
            </a:pPr>
            <a:r>
              <a:t>Compass was invented</a:t>
            </a:r>
          </a:p>
          <a:p>
            <a:pPr marL="325754" indent="-325754" defTabSz="868680">
              <a:lnSpc>
                <a:spcPct val="90000"/>
              </a:lnSpc>
              <a:buChar char="•"/>
              <a:defRPr sz="3040"/>
            </a:pPr>
            <a:r>
              <a:t>Gunpowder was discovered but the main use was for fireworks</a:t>
            </a:r>
          </a:p>
          <a:p>
            <a:pPr marL="325754" indent="-325754" defTabSz="868680">
              <a:lnSpc>
                <a:spcPct val="90000"/>
              </a:lnSpc>
              <a:buChar char="•"/>
              <a:defRPr sz="3040"/>
            </a:pPr>
            <a:r>
              <a:t>Landscape painting is said to be at the highest point of Chinese history</a:t>
            </a:r>
          </a:p>
        </p:txBody>
      </p:sp>
    </p:spTree>
  </p:cSld>
  <p:clrMapOvr>
    <a:masterClrMapping/>
  </p:clrMapOvr>
  <p:transition xmlns:p14="http://schemas.microsoft.com/office/powerpoint/2010/main" spd="med" advClick="1" p14:dur="1000"/>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2" name="Shape 122"/>
          <p:cNvSpPr/>
          <p:nvPr>
            <p:ph type="sldNum" sz="quarter" idx="2"/>
          </p:nvPr>
        </p:nvSpPr>
        <p:spPr>
          <a:xfrm>
            <a:off x="8384892" y="6245225"/>
            <a:ext cx="301909"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23" name="Shape 123"/>
          <p:cNvSpPr/>
          <p:nvPr>
            <p:ph type="body" idx="1"/>
          </p:nvPr>
        </p:nvSpPr>
        <p:spPr>
          <a:xfrm>
            <a:off x="457200" y="1443831"/>
            <a:ext cx="8229600" cy="4525963"/>
          </a:xfrm>
          <a:prstGeom prst="rect">
            <a:avLst/>
          </a:prstGeom>
        </p:spPr>
        <p:txBody>
          <a:bodyPr/>
          <a:lstStyle/>
          <a:p>
            <a:pPr>
              <a:buChar char="•"/>
            </a:pPr>
          </a:p>
          <a:p>
            <a:pPr>
              <a:buChar char="•"/>
            </a:pPr>
            <a:r>
              <a:rPr u="sng"/>
              <a:t>Genghis Khan</a:t>
            </a:r>
            <a:r>
              <a:t>   improved the whole system of communication, control, and strict discipline in battle tactics and brought these to a higher level of efficiency.</a:t>
            </a:r>
            <a:endParaRPr sz="2800"/>
          </a:p>
          <a:p>
            <a:pPr lvl="1" marL="742950" indent="-285750">
              <a:spcBef>
                <a:spcPts val="0"/>
              </a:spcBef>
              <a:defRPr sz="2800"/>
            </a:pPr>
          </a:p>
          <a:p>
            <a:pPr lvl="1" marL="742950" indent="-285750">
              <a:spcBef>
                <a:spcPts val="0"/>
              </a:spcBef>
              <a:defRPr sz="2800"/>
            </a:pPr>
            <a:r>
              <a:t>A Fearless leader</a:t>
            </a:r>
          </a:p>
        </p:txBody>
      </p:sp>
    </p:spTree>
  </p:cSld>
  <p:clrMapOvr>
    <a:masterClrMapping/>
  </p:clrMapOvr>
  <p:transition xmlns:p14="http://schemas.microsoft.com/office/powerpoint/2010/main" spd="med" advClick="1" p14:dur="1000"/>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5" name="Shape 125"/>
          <p:cNvSpPr/>
          <p:nvPr>
            <p:ph type="sldNum" sz="quarter" idx="2"/>
          </p:nvPr>
        </p:nvSpPr>
        <p:spPr>
          <a:xfrm>
            <a:off x="8384892" y="6245225"/>
            <a:ext cx="301909"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26" name="Shape 126"/>
          <p:cNvSpPr/>
          <p:nvPr>
            <p:ph type="body" idx="1"/>
          </p:nvPr>
        </p:nvSpPr>
        <p:spPr>
          <a:xfrm>
            <a:off x="457200" y="1587500"/>
            <a:ext cx="8229600" cy="4525963"/>
          </a:xfrm>
          <a:prstGeom prst="rect">
            <a:avLst/>
          </a:prstGeom>
        </p:spPr>
        <p:txBody>
          <a:bodyPr/>
          <a:lstStyle/>
          <a:p>
            <a:pPr>
              <a:buChar char="•"/>
              <a:defRPr u="sng"/>
            </a:pPr>
            <a:r>
              <a:t>Kublai Khan</a:t>
            </a:r>
          </a:p>
          <a:p>
            <a:pPr lvl="1" marL="742950" indent="-285750">
              <a:spcBef>
                <a:spcPts val="0"/>
              </a:spcBef>
              <a:defRPr sz="2800"/>
            </a:pPr>
            <a:r>
              <a:t>In 1260 took the tile as emperor of China</a:t>
            </a:r>
          </a:p>
          <a:p>
            <a:pPr lvl="1" marL="742950" indent="-285750">
              <a:spcBef>
                <a:spcPts val="0"/>
              </a:spcBef>
              <a:defRPr sz="2800"/>
            </a:pPr>
            <a:r>
              <a:t>Marco Polo visited During this period</a:t>
            </a:r>
          </a:p>
          <a:p>
            <a:pPr lvl="1" marL="742950" indent="-285750">
              <a:spcBef>
                <a:spcPts val="0"/>
              </a:spcBef>
              <a:defRPr sz="2800"/>
            </a:pPr>
            <a:r>
              <a:t>He made sure that Mongols in China were dominant both in military and administrative spheres</a:t>
            </a:r>
          </a:p>
          <a:p>
            <a:pPr lvl="2" marL="1143000" indent="-228600">
              <a:spcBef>
                <a:spcPts val="0"/>
              </a:spcBef>
              <a:defRPr sz="2400"/>
            </a:pPr>
            <a:r>
              <a:t>Chinese have the lower posts</a:t>
            </a:r>
          </a:p>
          <a:p>
            <a:pPr lvl="2" marL="1143000" indent="-228600">
              <a:spcBef>
                <a:spcPts val="0"/>
              </a:spcBef>
              <a:defRPr sz="2400"/>
            </a:pPr>
            <a:r>
              <a:t>Intermarriages between groups were forbidden</a:t>
            </a:r>
          </a:p>
          <a:p>
            <a:pPr lvl="2" marL="1143000" indent="-228600">
              <a:spcBef>
                <a:spcPts val="0"/>
              </a:spcBef>
              <a:defRPr sz="2400"/>
            </a:pPr>
            <a:r>
              <a:t>Chinese were denied all possession of arms</a:t>
            </a:r>
          </a:p>
        </p:txBody>
      </p:sp>
    </p:spTree>
  </p:cSld>
  <p:clrMapOvr>
    <a:masterClrMapping/>
  </p:clrMapOvr>
  <p:transition xmlns:p14="http://schemas.microsoft.com/office/powerpoint/2010/main" spd="med" advClick="1" p14:dur="1000"/>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8" name="Shape 128"/>
          <p:cNvSpPr/>
          <p:nvPr>
            <p:ph type="sldNum" sz="quarter" idx="2"/>
          </p:nvPr>
        </p:nvSpPr>
        <p:spPr>
          <a:xfrm>
            <a:off x="8384892" y="6245225"/>
            <a:ext cx="301909"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29" name="Shape 129"/>
          <p:cNvSpPr/>
          <p:nvPr>
            <p:ph type="body" idx="1"/>
          </p:nvPr>
        </p:nvSpPr>
        <p:spPr>
          <a:prstGeom prst="rect">
            <a:avLst/>
          </a:prstGeom>
        </p:spPr>
        <p:txBody>
          <a:bodyPr/>
          <a:lstStyle/>
          <a:p>
            <a:pPr>
              <a:lnSpc>
                <a:spcPct val="90000"/>
              </a:lnSpc>
              <a:spcBef>
                <a:spcPts val="600"/>
              </a:spcBef>
              <a:buChar char="•"/>
              <a:defRPr sz="2800"/>
            </a:pPr>
            <a:r>
              <a:t>Ming 1368-1644</a:t>
            </a:r>
          </a:p>
          <a:p>
            <a:pPr>
              <a:lnSpc>
                <a:spcPct val="90000"/>
              </a:lnSpc>
              <a:spcBef>
                <a:spcPts val="600"/>
              </a:spcBef>
              <a:buChar char="•"/>
              <a:defRPr sz="2800"/>
            </a:pPr>
            <a:r>
              <a:t>Zhu Yuan Zhang –from beggar to emperor</a:t>
            </a:r>
          </a:p>
          <a:p>
            <a:pPr>
              <a:lnSpc>
                <a:spcPct val="90000"/>
              </a:lnSpc>
              <a:spcBef>
                <a:spcPts val="600"/>
              </a:spcBef>
              <a:buChar char="•"/>
              <a:defRPr sz="2800"/>
            </a:pPr>
            <a:r>
              <a:t>former Buddhist monk turned rebel army leader </a:t>
            </a:r>
          </a:p>
          <a:p>
            <a:pPr>
              <a:lnSpc>
                <a:spcPct val="90000"/>
              </a:lnSpc>
              <a:spcBef>
                <a:spcPts val="600"/>
              </a:spcBef>
              <a:buChar char="•"/>
              <a:defRPr sz="2800"/>
            </a:pPr>
            <a:r>
              <a:t>Nothing foreign was needed or welcome</a:t>
            </a:r>
          </a:p>
          <a:p>
            <a:pPr>
              <a:lnSpc>
                <a:spcPct val="90000"/>
              </a:lnSpc>
              <a:spcBef>
                <a:spcPts val="600"/>
              </a:spcBef>
              <a:buChar char="•"/>
              <a:defRPr sz="2800"/>
            </a:pPr>
            <a:r>
              <a:t>Heavy Taxes to the rich made the gap between rich and poor diminished</a:t>
            </a:r>
          </a:p>
          <a:p>
            <a:pPr>
              <a:lnSpc>
                <a:spcPct val="90000"/>
              </a:lnSpc>
              <a:spcBef>
                <a:spcPts val="600"/>
              </a:spcBef>
              <a:buChar char="•"/>
              <a:defRPr sz="2800"/>
            </a:pPr>
            <a:r>
              <a:t>Re-establishment of the Civil service examinations </a:t>
            </a:r>
          </a:p>
        </p:txBody>
      </p:sp>
    </p:spTree>
  </p:cSld>
  <p:clrMapOvr>
    <a:masterClrMapping/>
  </p:clrMapOvr>
  <p:transition xmlns:p14="http://schemas.microsoft.com/office/powerpoint/2010/main" spd="med" advClick="1" p14:dur="1000"/>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1" name="Shape 131"/>
          <p:cNvSpPr/>
          <p:nvPr>
            <p:ph type="sldNum" sz="quarter" idx="2"/>
          </p:nvPr>
        </p:nvSpPr>
        <p:spPr>
          <a:xfrm>
            <a:off x="8384892" y="6245225"/>
            <a:ext cx="301909"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32" name="Shape 132"/>
          <p:cNvSpPr/>
          <p:nvPr>
            <p:ph type="body" idx="1"/>
          </p:nvPr>
        </p:nvSpPr>
        <p:spPr>
          <a:prstGeom prst="rect">
            <a:avLst/>
          </a:prstGeom>
        </p:spPr>
        <p:txBody>
          <a:bodyPr/>
          <a:lstStyle/>
          <a:p>
            <a:pPr marL="329184" indent="-329184" defTabSz="877823">
              <a:lnSpc>
                <a:spcPct val="90000"/>
              </a:lnSpc>
              <a:spcBef>
                <a:spcPts val="600"/>
              </a:spcBef>
              <a:buChar char="•"/>
              <a:defRPr sz="2688"/>
            </a:pPr>
            <a:r>
              <a:t>QING DYNASTY 1644-1912</a:t>
            </a:r>
          </a:p>
          <a:p>
            <a:pPr marL="329184" indent="-329184" defTabSz="877823">
              <a:lnSpc>
                <a:spcPct val="90000"/>
              </a:lnSpc>
              <a:spcBef>
                <a:spcPts val="600"/>
              </a:spcBef>
              <a:buChar char="•"/>
              <a:defRPr sz="2688"/>
            </a:pPr>
          </a:p>
          <a:p>
            <a:pPr marL="329184" indent="-329184" defTabSz="877823">
              <a:lnSpc>
                <a:spcPct val="90000"/>
              </a:lnSpc>
              <a:spcBef>
                <a:spcPts val="600"/>
              </a:spcBef>
              <a:buChar char="•"/>
              <a:defRPr sz="2688"/>
            </a:pPr>
            <a:r>
              <a:t>Decline of the Empire</a:t>
            </a:r>
          </a:p>
          <a:p>
            <a:pPr marL="329184" indent="-329184" defTabSz="877823">
              <a:lnSpc>
                <a:spcPct val="90000"/>
              </a:lnSpc>
              <a:spcBef>
                <a:spcPts val="600"/>
              </a:spcBef>
              <a:buChar char="•"/>
              <a:defRPr sz="2688"/>
            </a:pPr>
            <a:r>
              <a:t>Although the Manchus were not Han Chinese and were strongly resisted, especially in the south </a:t>
            </a:r>
          </a:p>
          <a:p>
            <a:pPr marL="329184" indent="-329184" defTabSz="877823">
              <a:lnSpc>
                <a:spcPct val="90000"/>
              </a:lnSpc>
              <a:spcBef>
                <a:spcPts val="600"/>
              </a:spcBef>
              <a:buChar char="•"/>
              <a:defRPr sz="2688"/>
            </a:pPr>
            <a:r>
              <a:t>The Manchus continued the Confucian civil service system. Although Chinese were barred from the highest offices </a:t>
            </a:r>
          </a:p>
          <a:p>
            <a:pPr marL="329184" indent="-329184" defTabSz="877823">
              <a:lnSpc>
                <a:spcPct val="90000"/>
              </a:lnSpc>
              <a:spcBef>
                <a:spcPts val="600"/>
              </a:spcBef>
              <a:buChar char="•"/>
              <a:defRPr sz="2688"/>
            </a:pPr>
            <a:r>
              <a:t>Han Chinese were prohibited from migrating into the Manchu homeland, and Manchus were forbidden to engage in trade or manual labor </a:t>
            </a:r>
          </a:p>
        </p:txBody>
      </p:sp>
    </p:spTree>
  </p:cSld>
  <p:clrMapOvr>
    <a:masterClrMapping/>
  </p:clrMapOvr>
  <p:transition xmlns:p14="http://schemas.microsoft.com/office/powerpoint/2010/main" spd="med" advClick="1" p14:dur="1000"/>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4" name="Shape 134"/>
          <p:cNvSpPr/>
          <p:nvPr>
            <p:ph type="sldNum" sz="quarter" idx="2"/>
          </p:nvPr>
        </p:nvSpPr>
        <p:spPr>
          <a:xfrm>
            <a:off x="8384892" y="6245225"/>
            <a:ext cx="301909"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35" name="Shape 135"/>
          <p:cNvSpPr/>
          <p:nvPr>
            <p:ph type="body" idx="1"/>
          </p:nvPr>
        </p:nvSpPr>
        <p:spPr>
          <a:xfrm>
            <a:off x="457200" y="1600200"/>
            <a:ext cx="8229600" cy="4114800"/>
          </a:xfrm>
          <a:prstGeom prst="rect">
            <a:avLst/>
          </a:prstGeom>
        </p:spPr>
        <p:txBody>
          <a:bodyPr/>
          <a:lstStyle/>
          <a:p>
            <a:pPr marL="329184" indent="-329184" defTabSz="877823">
              <a:buChar char="•"/>
              <a:defRPr sz="3072"/>
            </a:pPr>
            <a:r>
              <a:t>Strong impact from the west:</a:t>
            </a:r>
          </a:p>
          <a:p>
            <a:pPr lvl="1" marL="713231" indent="-274320" defTabSz="877823">
              <a:spcBef>
                <a:spcPts val="0"/>
              </a:spcBef>
              <a:defRPr sz="2688" u="sng"/>
            </a:pPr>
            <a:r>
              <a:t>Opium War with Britian</a:t>
            </a:r>
          </a:p>
          <a:p>
            <a:pPr lvl="1" marL="713231" indent="-274320" defTabSz="877823">
              <a:spcBef>
                <a:spcPts val="0"/>
              </a:spcBef>
              <a:defRPr sz="2688" u="sng"/>
            </a:pPr>
            <a:r>
              <a:t>Taiping Rebellion</a:t>
            </a:r>
          </a:p>
          <a:p>
            <a:pPr lvl="1" marL="713231" indent="-274320" defTabSz="877823">
              <a:spcBef>
                <a:spcPts val="0"/>
              </a:spcBef>
              <a:defRPr sz="2688" u="sng"/>
            </a:pPr>
            <a:r>
              <a:t>Japanese Pre-occupation struggles</a:t>
            </a:r>
          </a:p>
          <a:p>
            <a:pPr lvl="1" marL="713231" indent="-274320" defTabSz="877823">
              <a:spcBef>
                <a:spcPts val="0"/>
              </a:spcBef>
              <a:defRPr sz="2688"/>
            </a:pPr>
          </a:p>
          <a:p>
            <a:pPr lvl="1" marL="274320" indent="164592" defTabSz="877823">
              <a:spcBef>
                <a:spcPts val="0"/>
              </a:spcBef>
              <a:buSzTx/>
              <a:buNone/>
              <a:defRPr sz="2688"/>
            </a:pPr>
            <a:r>
              <a:t>Qixi died in 1908, She name Pu Yi as the next emperor when her son Quang Xu had passed away</a:t>
            </a:r>
          </a:p>
          <a:p>
            <a:pPr lvl="1" marL="274320" indent="164592" defTabSz="877823">
              <a:spcBef>
                <a:spcPts val="0"/>
              </a:spcBef>
              <a:buSzTx/>
              <a:buNone/>
              <a:defRPr sz="2688"/>
            </a:pPr>
          </a:p>
          <a:p>
            <a:pPr lvl="1" marL="274320" indent="164592" defTabSz="877823">
              <a:spcBef>
                <a:spcPts val="0"/>
              </a:spcBef>
              <a:buSzTx/>
              <a:buNone/>
              <a:defRPr sz="2688"/>
            </a:pPr>
            <a:r>
              <a:rPr u="sng">
                <a:solidFill>
                  <a:srgbClr val="009999"/>
                </a:solidFill>
                <a:uFill>
                  <a:solidFill>
                    <a:srgbClr val="009999"/>
                  </a:solidFill>
                </a:uFill>
                <a:hlinkClick r:id="rId2" invalidUrl="" action="" tgtFrame="" tooltip="" history="1" highlightClick="0" endSnd="0"/>
              </a:rPr>
              <a:t>https://www.youtube.com/watch?v=ArErB_YSDYs</a:t>
            </a:r>
          </a:p>
        </p:txBody>
      </p:sp>
    </p:spTree>
  </p:cSld>
  <p:clrMapOvr>
    <a:masterClrMapping/>
  </p:clrMapOvr>
  <p:transition xmlns:p14="http://schemas.microsoft.com/office/powerpoint/2010/main" spd="med" advClick="1" p14:dur="1000"/>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7" name="Shape 137"/>
          <p:cNvSpPr/>
          <p:nvPr>
            <p:ph type="sldNum" sz="quarter" idx="2"/>
          </p:nvPr>
        </p:nvSpPr>
        <p:spPr>
          <a:xfrm>
            <a:off x="8384892" y="6245225"/>
            <a:ext cx="301909"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38" name="Shape 138"/>
          <p:cNvSpPr/>
          <p:nvPr>
            <p:ph type="title" idx="4294967295"/>
          </p:nvPr>
        </p:nvSpPr>
        <p:spPr>
          <a:xfrm>
            <a:off x="381000" y="1295400"/>
            <a:ext cx="8229600" cy="1752600"/>
          </a:xfrm>
          <a:prstGeom prst="rect">
            <a:avLst/>
          </a:prstGeom>
        </p:spPr>
        <p:txBody>
          <a:bodyPr anchor="t">
            <a:normAutofit fontScale="100000" lnSpcReduction="0"/>
          </a:bodyPr>
          <a:lstStyle/>
          <a:p>
            <a:pPr algn="l" defTabSz="365760">
              <a:defRPr b="1" sz="1120" u="sng"/>
            </a:pPr>
            <a:r>
              <a:t>Dates</a:t>
            </a:r>
            <a:r>
              <a:rPr u="none"/>
              <a:t>   			</a:t>
            </a:r>
            <a:r>
              <a:t>Dynasty</a:t>
            </a:r>
            <a:br/>
            <a:br/>
            <a:r>
              <a:rPr sz="960" u="none"/>
              <a:t>A.D. 1911-1949               </a:t>
            </a:r>
            <a:r>
              <a:rPr sz="960">
                <a:solidFill>
                  <a:srgbClr val="009999"/>
                </a:solidFill>
                <a:uFill>
                  <a:solidFill>
                    <a:srgbClr val="009999"/>
                  </a:solidFill>
                </a:uFill>
                <a:hlinkClick r:id="rId2" invalidUrl="" action="" tgtFrame="" tooltip="" history="1" highlightClick="0" endSnd="0"/>
              </a:rPr>
              <a:t>Republic of China</a:t>
            </a:r>
            <a:r>
              <a:rPr sz="960" u="none"/>
              <a:t> </a:t>
            </a:r>
            <a:br>
              <a:rPr sz="960" u="none"/>
            </a:br>
            <a:r>
              <a:rPr sz="960" u="none"/>
              <a:t>                                         (in mainland China) </a:t>
            </a:r>
            <a:br>
              <a:rPr sz="960" u="none"/>
            </a:br>
            <a:br>
              <a:rPr sz="960" u="none"/>
            </a:br>
            <a:r>
              <a:rPr sz="960" u="none"/>
              <a:t>A.D. 1949-                       Republic of China </a:t>
            </a:r>
            <a:br>
              <a:rPr sz="960" u="none"/>
            </a:br>
            <a:r>
              <a:rPr sz="960" u="none"/>
              <a:t>                                         (in Taiwan)</a:t>
            </a:r>
            <a:br>
              <a:rPr sz="960" u="none"/>
            </a:br>
            <a:br>
              <a:rPr sz="960" u="none"/>
            </a:br>
            <a:br>
              <a:rPr sz="960" u="none"/>
            </a:br>
            <a:br>
              <a:rPr sz="960" u="none"/>
            </a:br>
            <a:r>
              <a:rPr sz="960" u="none"/>
              <a:t>A.D. 1949-                       People's Republic </a:t>
            </a:r>
            <a:br>
              <a:rPr sz="960" u="none"/>
            </a:br>
            <a:r>
              <a:rPr sz="960" u="none"/>
              <a:t>                                        of China</a:t>
            </a:r>
          </a:p>
        </p:txBody>
      </p:sp>
      <p:pic>
        <p:nvPicPr>
          <p:cNvPr id="139" name="dynasty.png"/>
          <p:cNvPicPr>
            <a:picLocks noChangeAspect="1"/>
          </p:cNvPicPr>
          <p:nvPr/>
        </p:nvPicPr>
        <p:blipFill>
          <a:blip r:embed="rId3">
            <a:extLst/>
          </a:blip>
          <a:stretch>
            <a:fillRect/>
          </a:stretch>
        </p:blipFill>
        <p:spPr>
          <a:xfrm>
            <a:off x="7772400" y="1371600"/>
            <a:ext cx="762000" cy="381000"/>
          </a:xfrm>
          <a:prstGeom prst="rect">
            <a:avLst/>
          </a:prstGeom>
          <a:ln w="12700">
            <a:miter lim="400000"/>
          </a:ln>
        </p:spPr>
      </p:pic>
      <p:pic>
        <p:nvPicPr>
          <p:cNvPr id="140" name="republic.png"/>
          <p:cNvPicPr>
            <a:picLocks noChangeAspect="1"/>
          </p:cNvPicPr>
          <p:nvPr/>
        </p:nvPicPr>
        <p:blipFill>
          <a:blip r:embed="rId4">
            <a:extLst/>
          </a:blip>
          <a:stretch>
            <a:fillRect/>
          </a:stretch>
        </p:blipFill>
        <p:spPr>
          <a:xfrm>
            <a:off x="7315200" y="2819400"/>
            <a:ext cx="1219200" cy="304800"/>
          </a:xfrm>
          <a:prstGeom prst="rect">
            <a:avLst/>
          </a:prstGeom>
          <a:ln w="12700">
            <a:miter lim="400000"/>
          </a:ln>
        </p:spPr>
      </p:pic>
      <p:pic>
        <p:nvPicPr>
          <p:cNvPr id="141" name="prc1.png"/>
          <p:cNvPicPr>
            <a:picLocks noChangeAspect="1"/>
          </p:cNvPicPr>
          <p:nvPr/>
        </p:nvPicPr>
        <p:blipFill>
          <a:blip r:embed="rId5">
            <a:extLst/>
          </a:blip>
          <a:stretch>
            <a:fillRect/>
          </a:stretch>
        </p:blipFill>
        <p:spPr>
          <a:xfrm>
            <a:off x="7315200" y="4876800"/>
            <a:ext cx="1295400" cy="338138"/>
          </a:xfrm>
          <a:prstGeom prst="rect">
            <a:avLst/>
          </a:prstGeom>
          <a:ln w="12700">
            <a:miter lim="400000"/>
          </a:ln>
        </p:spPr>
      </p:pic>
      <p:pic>
        <p:nvPicPr>
          <p:cNvPr id="142" name="prc2.png"/>
          <p:cNvPicPr>
            <a:picLocks noChangeAspect="1"/>
          </p:cNvPicPr>
          <p:nvPr/>
        </p:nvPicPr>
        <p:blipFill>
          <a:blip r:embed="rId6">
            <a:extLst/>
          </a:blip>
          <a:stretch>
            <a:fillRect/>
          </a:stretch>
        </p:blipFill>
        <p:spPr>
          <a:xfrm>
            <a:off x="7315200" y="5257800"/>
            <a:ext cx="990600" cy="520700"/>
          </a:xfrm>
          <a:prstGeom prst="rect">
            <a:avLst/>
          </a:prstGeom>
          <a:ln w="12700">
            <a:miter lim="400000"/>
          </a:ln>
        </p:spPr>
      </p:pic>
    </p:spTree>
  </p:cSld>
  <p:clrMapOvr>
    <a:masterClrMapping/>
  </p:clrMapOvr>
  <p:transition xmlns:p14="http://schemas.microsoft.com/office/powerpoint/2010/main" spd="med" advClick="1" p14:dur="1000"/>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4" name="Shape 144"/>
          <p:cNvSpPr/>
          <p:nvPr>
            <p:ph type="sldNum" sz="quarter" idx="2"/>
          </p:nvPr>
        </p:nvSpPr>
        <p:spPr>
          <a:xfrm>
            <a:off x="8384892" y="6245225"/>
            <a:ext cx="301909" cy="28882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45" name="Shape 145"/>
          <p:cNvSpPr/>
          <p:nvPr>
            <p:ph type="body" idx="1"/>
          </p:nvPr>
        </p:nvSpPr>
        <p:spPr>
          <a:xfrm>
            <a:off x="457200" y="1447800"/>
            <a:ext cx="8229600" cy="4525963"/>
          </a:xfrm>
          <a:prstGeom prst="rect">
            <a:avLst/>
          </a:prstGeom>
        </p:spPr>
        <p:txBody>
          <a:bodyPr/>
          <a:lstStyle/>
          <a:p>
            <a:pPr>
              <a:lnSpc>
                <a:spcPct val="90000"/>
              </a:lnSpc>
              <a:buChar char="•"/>
            </a:pPr>
            <a:r>
              <a:t>Republic Era</a:t>
            </a:r>
          </a:p>
          <a:p>
            <a:pPr>
              <a:lnSpc>
                <a:spcPct val="90000"/>
              </a:lnSpc>
              <a:buChar char="•"/>
            </a:pPr>
            <a:r>
              <a:t>Sun Yat Sian, father of the republic.  Not a political boss or a warlord but a “pure” revolutionist</a:t>
            </a:r>
          </a:p>
          <a:p>
            <a:pPr lvl="1" marL="742950" indent="-285750">
              <a:lnSpc>
                <a:spcPct val="90000"/>
              </a:lnSpc>
              <a:spcBef>
                <a:spcPts val="0"/>
              </a:spcBef>
              <a:defRPr sz="2800"/>
            </a:pPr>
            <a:r>
              <a:t>At the age of 12, came to Hawaii attended a church of England school</a:t>
            </a:r>
          </a:p>
          <a:p>
            <a:pPr lvl="1" marL="742950" indent="-285750">
              <a:lnSpc>
                <a:spcPct val="90000"/>
              </a:lnSpc>
              <a:spcBef>
                <a:spcPts val="0"/>
              </a:spcBef>
              <a:defRPr sz="2800"/>
            </a:pPr>
            <a:r>
              <a:t>Received medical training but fail to get a medical license</a:t>
            </a:r>
          </a:p>
          <a:p>
            <a:pPr lvl="1" marL="285750" indent="171450">
              <a:lnSpc>
                <a:spcPct val="90000"/>
              </a:lnSpc>
              <a:spcBef>
                <a:spcPts val="0"/>
              </a:spcBef>
              <a:buSzTx/>
              <a:buNone/>
              <a:defRPr sz="2800"/>
            </a:pPr>
          </a:p>
          <a:p>
            <a:pPr lvl="1" marL="285750" indent="171450">
              <a:lnSpc>
                <a:spcPct val="90000"/>
              </a:lnSpc>
              <a:spcBef>
                <a:spcPts val="0"/>
              </a:spcBef>
              <a:buSzTx/>
              <a:buNone/>
              <a:defRPr sz="2800"/>
            </a:pPr>
            <a:r>
              <a:t>Western influence covers the entire musical scene</a:t>
            </a:r>
          </a:p>
        </p:txBody>
      </p:sp>
    </p:spTree>
  </p:cSld>
  <p:clrMapOvr>
    <a:masterClrMapping/>
  </p:clrMapOvr>
  <p:transition xmlns:p14="http://schemas.microsoft.com/office/powerpoint/2010/main" spd="med" advClick="1" p14:dur="1000"/>
</p:sld>
</file>

<file path=ppt/theme/theme1.xml><?xml version="1.0" encoding="utf-8"?>
<a:theme xmlns:a="http://schemas.openxmlformats.org/drawingml/2006/main" xmlns:r="http://schemas.openxmlformats.org/officeDocument/2006/relationships"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Arial"/>
        <a:ea typeface="Arial"/>
        <a:cs typeface="Arial"/>
      </a:majorFont>
      <a:minorFont>
        <a:latin typeface="Helvetica"/>
        <a:ea typeface="Helvetica"/>
        <a:cs typeface="Helvetica"/>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Arial"/>
        <a:ea typeface="Arial"/>
        <a:cs typeface="Arial"/>
      </a:majorFont>
      <a:minorFont>
        <a:latin typeface="Helvetica"/>
        <a:ea typeface="Helvetica"/>
        <a:cs typeface="Helvetica"/>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